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76" r:id="rId4"/>
    <p:sldId id="312" r:id="rId5"/>
    <p:sldId id="290" r:id="rId6"/>
    <p:sldId id="301" r:id="rId7"/>
    <p:sldId id="299" r:id="rId8"/>
    <p:sldId id="300" r:id="rId9"/>
    <p:sldId id="316" r:id="rId10"/>
    <p:sldId id="295" r:id="rId11"/>
    <p:sldId id="317" r:id="rId12"/>
    <p:sldId id="285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77" autoAdjust="0"/>
  </p:normalViewPr>
  <p:slideViewPr>
    <p:cSldViewPr snapToGrid="0" showGuides="1">
      <p:cViewPr>
        <p:scale>
          <a:sx n="107" d="100"/>
          <a:sy n="107" d="100"/>
        </p:scale>
        <p:origin x="-432" y="-180"/>
      </p:cViewPr>
      <p:guideLst>
        <p:guide orient="horz" pos="2328"/>
        <p:guide orient="horz" pos="624"/>
        <p:guide orient="horz" pos="4056"/>
        <p:guide pos="3864"/>
        <p:guide pos="7512"/>
        <p:guide pos="144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Информационные технологии</c:v>
                </c:pt>
                <c:pt idx="1">
                  <c:v>Профиль радиолектроники</c:v>
                </c:pt>
                <c:pt idx="2">
                  <c:v>Электропрофиль</c:v>
                </c:pt>
                <c:pt idx="3">
                  <c:v>Профиль машиностроения</c:v>
                </c:pt>
                <c:pt idx="4">
                  <c:v>Управление в технических системах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</c:v>
                </c:pt>
                <c:pt idx="1">
                  <c:v>80</c:v>
                </c:pt>
                <c:pt idx="2">
                  <c:v>71</c:v>
                </c:pt>
                <c:pt idx="3">
                  <c:v>97</c:v>
                </c:pt>
                <c:pt idx="4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3C-4E4C-99EF-AE43685098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Информационные технологии</c:v>
                </c:pt>
                <c:pt idx="1">
                  <c:v>Профиль радиолектроники</c:v>
                </c:pt>
                <c:pt idx="2">
                  <c:v>Электропрофиль</c:v>
                </c:pt>
                <c:pt idx="3">
                  <c:v>Профиль машиностроения</c:v>
                </c:pt>
                <c:pt idx="4">
                  <c:v>Управление в технических системах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</c:v>
                </c:pt>
                <c:pt idx="1">
                  <c:v>91</c:v>
                </c:pt>
                <c:pt idx="2">
                  <c:v>79</c:v>
                </c:pt>
                <c:pt idx="3">
                  <c:v>100</c:v>
                </c:pt>
                <c:pt idx="4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3C-4E4C-99EF-AE43685098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Информационные технологии</c:v>
                </c:pt>
                <c:pt idx="1">
                  <c:v>Профиль радиолектроники</c:v>
                </c:pt>
                <c:pt idx="2">
                  <c:v>Электропрофиль</c:v>
                </c:pt>
                <c:pt idx="3">
                  <c:v>Профиль машиностроения</c:v>
                </c:pt>
                <c:pt idx="4">
                  <c:v>Управление в технических системах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69</c:v>
                </c:pt>
                <c:pt idx="1">
                  <c:v>92</c:v>
                </c:pt>
                <c:pt idx="2">
                  <c:v>89</c:v>
                </c:pt>
                <c:pt idx="3">
                  <c:v>89</c:v>
                </c:pt>
                <c:pt idx="4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3C-4E4C-99EF-AE4368509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86432"/>
        <c:axId val="83592320"/>
      </c:barChart>
      <c:catAx>
        <c:axId val="83586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75000"/>
                  </a:schemeClr>
                </a:solidFill>
              </a:defRPr>
            </a:pPr>
            <a:endParaRPr lang="ru-RU"/>
          </a:p>
        </c:txPr>
        <c:crossAx val="83592320"/>
        <c:crosses val="autoZero"/>
        <c:auto val="1"/>
        <c:lblAlgn val="ctr"/>
        <c:lblOffset val="100"/>
        <c:noMultiLvlLbl val="0"/>
      </c:catAx>
      <c:valAx>
        <c:axId val="8359232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35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01093540568974"/>
          <c:y val="4.8955830267769174E-2"/>
          <c:w val="0.10654663474558371"/>
          <c:h val="0.2546067270296860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96FF38-ED5D-48F9-86A5-23A56EB1D6F9}" type="datetime1">
              <a:rPr lang="ru-RU" smtClean="0"/>
              <a:t>08.02.2023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F836-3A79-4E2E-BD39-F0469988701B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1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0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BE60DC36-8EFA-4378-9855-E019C55AC47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8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57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BE60DC36-8EFA-4378-9855-E019C55AC47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68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68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68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45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49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487AC8-2E27-4521-B851-B6631051F3D3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92B142-FCBD-4EC4-8EEE-20AF3A45CBB5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xmlns="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623BE9-F292-4C48-9030-5DC41B0B2C7D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9A523A-9522-4FC8-BF19-7168970C597F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448D71-62B7-4716-9BB5-CB3D729E920F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0C37C4-1A33-40EC-A67A-49B496E25738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B0E952-F832-496E-ABEA-42AE0AFA6CCC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D5508-11FB-4992-B00C-2F96E71032D7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36027D-058E-4138-A066-359F07C6D214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10823-F23A-4639-B218-6B9BC0CC18D8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D43D7-3745-4F9A-8694-98B1E0E20033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119431-1E6E-4E07-A8B6-073D5DF11CA2}" type="datetime1">
              <a:rPr lang="ru-RU" noProof="0" smtClean="0"/>
              <a:t>08.02.2023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hyperlink" Target="&#1056;&#1072;&#1076;&#1080;&#1086;%20&#1090;&#1077;&#1093;&#1085;&#1080;&#1082;&#1091;&#1084;_&#1056;&#1054;&#1051;&#1048;&#1050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yp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kypt.ru/index.php/studentam/trudoustrojstvo-vypusknik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50" y="1382245"/>
            <a:ext cx="11281893" cy="3600986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mtClean="0">
                <a:solidFill>
                  <a:schemeClr val="bg1"/>
                </a:solidFill>
              </a:rPr>
              <a:t/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Практика </a:t>
            </a:r>
            <a:r>
              <a:rPr lang="ru-RU" sz="3200" b="1" dirty="0">
                <a:solidFill>
                  <a:schemeClr val="bg1"/>
                </a:solidFill>
              </a:rPr>
              <a:t>взаимодействия Каменск-Уральского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радиотехнического техникума с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работодателем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Текст выступления 03.02.2023. на панельной сессии «Представление системы работы образовательной организации по профориентации и содействию трудоустройству выпускников в рамках трека «Ярмарка вакансий». 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sz="4000" i="1" dirty="0">
                <a:solidFill>
                  <a:schemeClr val="accent4"/>
                </a:solidFill>
              </a:rPr>
              <a:t> </a:t>
            </a:r>
            <a:endParaRPr lang="ru-RU" i="1" dirty="0">
              <a:solidFill>
                <a:schemeClr val="accent4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xmlns="" id="{1C59176D-59A8-4C02-B448-EE01232FB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41315" y="0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xmlns="" id="{A50B1817-3C7F-41BC-8557-7A00C928EE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5258" y="0"/>
            <a:ext cx="3541486" cy="2935978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7" name="Группа 6" descr="Значок диаграммы. ">
            <a:extLst>
              <a:ext uri="{FF2B5EF4-FFF2-40B4-BE49-F238E27FC236}">
                <a16:creationId xmlns:a16="http://schemas.microsoft.com/office/drawing/2014/main" xmlns="" id="{B95DF07A-CE7E-4D89-9AA0-25F4FFF3B9C7}"/>
              </a:ext>
            </a:extLst>
          </p:cNvPr>
          <p:cNvGrpSpPr/>
          <p:nvPr/>
        </p:nvGrpSpPr>
        <p:grpSpPr>
          <a:xfrm>
            <a:off x="5900018" y="1221649"/>
            <a:ext cx="489958" cy="492680"/>
            <a:chOff x="2025650" y="4786313"/>
            <a:chExt cx="285750" cy="287338"/>
          </a:xfrm>
          <a:solidFill>
            <a:schemeClr val="bg1"/>
          </a:solidFill>
        </p:grpSpPr>
        <p:sp>
          <p:nvSpPr>
            <p:cNvPr id="8" name="Полилиния 565">
              <a:extLst>
                <a:ext uri="{FF2B5EF4-FFF2-40B4-BE49-F238E27FC236}">
                  <a16:creationId xmlns:a16="http://schemas.microsoft.com/office/drawing/2014/main" xmlns="" id="{548FC78B-EF83-4185-A63D-1A5A85640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4786313"/>
              <a:ext cx="285750" cy="287338"/>
            </a:xfrm>
            <a:custGeom>
              <a:avLst/>
              <a:gdLst>
                <a:gd name="T0" fmla="*/ 812 w 903"/>
                <a:gd name="T1" fmla="*/ 500 h 903"/>
                <a:gd name="T2" fmla="*/ 810 w 903"/>
                <a:gd name="T3" fmla="*/ 505 h 903"/>
                <a:gd name="T4" fmla="*/ 806 w 903"/>
                <a:gd name="T5" fmla="*/ 509 h 903"/>
                <a:gd name="T6" fmla="*/ 800 w 903"/>
                <a:gd name="T7" fmla="*/ 511 h 903"/>
                <a:gd name="T8" fmla="*/ 105 w 903"/>
                <a:gd name="T9" fmla="*/ 511 h 903"/>
                <a:gd name="T10" fmla="*/ 99 w 903"/>
                <a:gd name="T11" fmla="*/ 510 h 903"/>
                <a:gd name="T12" fmla="*/ 95 w 903"/>
                <a:gd name="T13" fmla="*/ 507 h 903"/>
                <a:gd name="T14" fmla="*/ 92 w 903"/>
                <a:gd name="T15" fmla="*/ 502 h 903"/>
                <a:gd name="T16" fmla="*/ 90 w 903"/>
                <a:gd name="T17" fmla="*/ 496 h 903"/>
                <a:gd name="T18" fmla="*/ 90 w 903"/>
                <a:gd name="T19" fmla="*/ 105 h 903"/>
                <a:gd name="T20" fmla="*/ 92 w 903"/>
                <a:gd name="T21" fmla="*/ 100 h 903"/>
                <a:gd name="T22" fmla="*/ 95 w 903"/>
                <a:gd name="T23" fmla="*/ 94 h 903"/>
                <a:gd name="T24" fmla="*/ 99 w 903"/>
                <a:gd name="T25" fmla="*/ 91 h 903"/>
                <a:gd name="T26" fmla="*/ 105 w 903"/>
                <a:gd name="T27" fmla="*/ 90 h 903"/>
                <a:gd name="T28" fmla="*/ 800 w 903"/>
                <a:gd name="T29" fmla="*/ 90 h 903"/>
                <a:gd name="T30" fmla="*/ 806 w 903"/>
                <a:gd name="T31" fmla="*/ 92 h 903"/>
                <a:gd name="T32" fmla="*/ 810 w 903"/>
                <a:gd name="T33" fmla="*/ 96 h 903"/>
                <a:gd name="T34" fmla="*/ 812 w 903"/>
                <a:gd name="T35" fmla="*/ 102 h 903"/>
                <a:gd name="T36" fmla="*/ 813 w 903"/>
                <a:gd name="T37" fmla="*/ 496 h 903"/>
                <a:gd name="T38" fmla="*/ 15 w 903"/>
                <a:gd name="T39" fmla="*/ 0 h 903"/>
                <a:gd name="T40" fmla="*/ 9 w 903"/>
                <a:gd name="T41" fmla="*/ 1 h 903"/>
                <a:gd name="T42" fmla="*/ 5 w 903"/>
                <a:gd name="T43" fmla="*/ 4 h 903"/>
                <a:gd name="T44" fmla="*/ 1 w 903"/>
                <a:gd name="T45" fmla="*/ 8 h 903"/>
                <a:gd name="T46" fmla="*/ 0 w 903"/>
                <a:gd name="T47" fmla="*/ 15 h 903"/>
                <a:gd name="T48" fmla="*/ 0 w 903"/>
                <a:gd name="T49" fmla="*/ 590 h 903"/>
                <a:gd name="T50" fmla="*/ 2 w 903"/>
                <a:gd name="T51" fmla="*/ 595 h 903"/>
                <a:gd name="T52" fmla="*/ 7 w 903"/>
                <a:gd name="T53" fmla="*/ 599 h 903"/>
                <a:gd name="T54" fmla="*/ 12 w 903"/>
                <a:gd name="T55" fmla="*/ 602 h 903"/>
                <a:gd name="T56" fmla="*/ 437 w 903"/>
                <a:gd name="T57" fmla="*/ 602 h 903"/>
                <a:gd name="T58" fmla="*/ 260 w 903"/>
                <a:gd name="T59" fmla="*/ 877 h 903"/>
                <a:gd name="T60" fmla="*/ 257 w 903"/>
                <a:gd name="T61" fmla="*/ 883 h 903"/>
                <a:gd name="T62" fmla="*/ 256 w 903"/>
                <a:gd name="T63" fmla="*/ 888 h 903"/>
                <a:gd name="T64" fmla="*/ 257 w 903"/>
                <a:gd name="T65" fmla="*/ 893 h 903"/>
                <a:gd name="T66" fmla="*/ 260 w 903"/>
                <a:gd name="T67" fmla="*/ 899 h 903"/>
                <a:gd name="T68" fmla="*/ 265 w 903"/>
                <a:gd name="T69" fmla="*/ 902 h 903"/>
                <a:gd name="T70" fmla="*/ 271 w 903"/>
                <a:gd name="T71" fmla="*/ 903 h 903"/>
                <a:gd name="T72" fmla="*/ 277 w 903"/>
                <a:gd name="T73" fmla="*/ 902 h 903"/>
                <a:gd name="T74" fmla="*/ 281 w 903"/>
                <a:gd name="T75" fmla="*/ 899 h 903"/>
                <a:gd name="T76" fmla="*/ 621 w 903"/>
                <a:gd name="T77" fmla="*/ 899 h 903"/>
                <a:gd name="T78" fmla="*/ 627 w 903"/>
                <a:gd name="T79" fmla="*/ 902 h 903"/>
                <a:gd name="T80" fmla="*/ 632 w 903"/>
                <a:gd name="T81" fmla="*/ 903 h 903"/>
                <a:gd name="T82" fmla="*/ 637 w 903"/>
                <a:gd name="T83" fmla="*/ 902 h 903"/>
                <a:gd name="T84" fmla="*/ 643 w 903"/>
                <a:gd name="T85" fmla="*/ 899 h 903"/>
                <a:gd name="T86" fmla="*/ 646 w 903"/>
                <a:gd name="T87" fmla="*/ 893 h 903"/>
                <a:gd name="T88" fmla="*/ 647 w 903"/>
                <a:gd name="T89" fmla="*/ 888 h 903"/>
                <a:gd name="T90" fmla="*/ 646 w 903"/>
                <a:gd name="T91" fmla="*/ 883 h 903"/>
                <a:gd name="T92" fmla="*/ 643 w 903"/>
                <a:gd name="T93" fmla="*/ 877 h 903"/>
                <a:gd name="T94" fmla="*/ 467 w 903"/>
                <a:gd name="T95" fmla="*/ 602 h 903"/>
                <a:gd name="T96" fmla="*/ 892 w 903"/>
                <a:gd name="T97" fmla="*/ 602 h 903"/>
                <a:gd name="T98" fmla="*/ 897 w 903"/>
                <a:gd name="T99" fmla="*/ 599 h 903"/>
                <a:gd name="T100" fmla="*/ 900 w 903"/>
                <a:gd name="T101" fmla="*/ 595 h 903"/>
                <a:gd name="T102" fmla="*/ 902 w 903"/>
                <a:gd name="T103" fmla="*/ 590 h 903"/>
                <a:gd name="T104" fmla="*/ 903 w 903"/>
                <a:gd name="T105" fmla="*/ 15 h 903"/>
                <a:gd name="T106" fmla="*/ 902 w 903"/>
                <a:gd name="T107" fmla="*/ 8 h 903"/>
                <a:gd name="T108" fmla="*/ 899 w 903"/>
                <a:gd name="T109" fmla="*/ 4 h 903"/>
                <a:gd name="T110" fmla="*/ 894 w 903"/>
                <a:gd name="T111" fmla="*/ 1 h 903"/>
                <a:gd name="T112" fmla="*/ 888 w 903"/>
                <a:gd name="T1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903">
                  <a:moveTo>
                    <a:pt x="813" y="496"/>
                  </a:moveTo>
                  <a:lnTo>
                    <a:pt x="812" y="500"/>
                  </a:lnTo>
                  <a:lnTo>
                    <a:pt x="811" y="502"/>
                  </a:lnTo>
                  <a:lnTo>
                    <a:pt x="810" y="505"/>
                  </a:lnTo>
                  <a:lnTo>
                    <a:pt x="808" y="507"/>
                  </a:lnTo>
                  <a:lnTo>
                    <a:pt x="806" y="509"/>
                  </a:lnTo>
                  <a:lnTo>
                    <a:pt x="804" y="510"/>
                  </a:lnTo>
                  <a:lnTo>
                    <a:pt x="800" y="511"/>
                  </a:lnTo>
                  <a:lnTo>
                    <a:pt x="797" y="511"/>
                  </a:lnTo>
                  <a:lnTo>
                    <a:pt x="105" y="511"/>
                  </a:lnTo>
                  <a:lnTo>
                    <a:pt x="102" y="511"/>
                  </a:lnTo>
                  <a:lnTo>
                    <a:pt x="99" y="510"/>
                  </a:lnTo>
                  <a:lnTo>
                    <a:pt x="97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2" y="502"/>
                  </a:lnTo>
                  <a:lnTo>
                    <a:pt x="90" y="500"/>
                  </a:lnTo>
                  <a:lnTo>
                    <a:pt x="90" y="496"/>
                  </a:lnTo>
                  <a:lnTo>
                    <a:pt x="90" y="316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3" y="96"/>
                  </a:lnTo>
                  <a:lnTo>
                    <a:pt x="95" y="94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798" y="90"/>
                  </a:lnTo>
                  <a:lnTo>
                    <a:pt x="800" y="90"/>
                  </a:lnTo>
                  <a:lnTo>
                    <a:pt x="804" y="91"/>
                  </a:lnTo>
                  <a:lnTo>
                    <a:pt x="806" y="92"/>
                  </a:lnTo>
                  <a:lnTo>
                    <a:pt x="808" y="94"/>
                  </a:lnTo>
                  <a:lnTo>
                    <a:pt x="810" y="96"/>
                  </a:lnTo>
                  <a:lnTo>
                    <a:pt x="811" y="100"/>
                  </a:lnTo>
                  <a:lnTo>
                    <a:pt x="812" y="102"/>
                  </a:lnTo>
                  <a:lnTo>
                    <a:pt x="813" y="105"/>
                  </a:lnTo>
                  <a:lnTo>
                    <a:pt x="813" y="496"/>
                  </a:lnTo>
                  <a:close/>
                  <a:moveTo>
                    <a:pt x="8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7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437" y="602"/>
                  </a:lnTo>
                  <a:lnTo>
                    <a:pt x="437" y="701"/>
                  </a:lnTo>
                  <a:lnTo>
                    <a:pt x="260" y="877"/>
                  </a:lnTo>
                  <a:lnTo>
                    <a:pt x="259" y="879"/>
                  </a:lnTo>
                  <a:lnTo>
                    <a:pt x="257" y="883"/>
                  </a:lnTo>
                  <a:lnTo>
                    <a:pt x="256" y="885"/>
                  </a:lnTo>
                  <a:lnTo>
                    <a:pt x="256" y="888"/>
                  </a:lnTo>
                  <a:lnTo>
                    <a:pt x="256" y="891"/>
                  </a:lnTo>
                  <a:lnTo>
                    <a:pt x="257" y="893"/>
                  </a:lnTo>
                  <a:lnTo>
                    <a:pt x="259" y="897"/>
                  </a:lnTo>
                  <a:lnTo>
                    <a:pt x="260" y="899"/>
                  </a:lnTo>
                  <a:lnTo>
                    <a:pt x="263" y="901"/>
                  </a:lnTo>
                  <a:lnTo>
                    <a:pt x="265" y="902"/>
                  </a:lnTo>
                  <a:lnTo>
                    <a:pt x="268" y="903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7" y="902"/>
                  </a:lnTo>
                  <a:lnTo>
                    <a:pt x="279" y="901"/>
                  </a:lnTo>
                  <a:lnTo>
                    <a:pt x="281" y="899"/>
                  </a:lnTo>
                  <a:lnTo>
                    <a:pt x="452" y="728"/>
                  </a:lnTo>
                  <a:lnTo>
                    <a:pt x="621" y="899"/>
                  </a:lnTo>
                  <a:lnTo>
                    <a:pt x="623" y="901"/>
                  </a:lnTo>
                  <a:lnTo>
                    <a:pt x="627" y="902"/>
                  </a:lnTo>
                  <a:lnTo>
                    <a:pt x="629" y="903"/>
                  </a:lnTo>
                  <a:lnTo>
                    <a:pt x="632" y="903"/>
                  </a:lnTo>
                  <a:lnTo>
                    <a:pt x="635" y="903"/>
                  </a:lnTo>
                  <a:lnTo>
                    <a:pt x="637" y="902"/>
                  </a:lnTo>
                  <a:lnTo>
                    <a:pt x="641" y="901"/>
                  </a:lnTo>
                  <a:lnTo>
                    <a:pt x="643" y="899"/>
                  </a:lnTo>
                  <a:lnTo>
                    <a:pt x="645" y="897"/>
                  </a:lnTo>
                  <a:lnTo>
                    <a:pt x="646" y="893"/>
                  </a:lnTo>
                  <a:lnTo>
                    <a:pt x="647" y="891"/>
                  </a:lnTo>
                  <a:lnTo>
                    <a:pt x="647" y="888"/>
                  </a:lnTo>
                  <a:lnTo>
                    <a:pt x="647" y="885"/>
                  </a:lnTo>
                  <a:lnTo>
                    <a:pt x="646" y="883"/>
                  </a:lnTo>
                  <a:lnTo>
                    <a:pt x="645" y="879"/>
                  </a:lnTo>
                  <a:lnTo>
                    <a:pt x="643" y="877"/>
                  </a:lnTo>
                  <a:lnTo>
                    <a:pt x="467" y="701"/>
                  </a:lnTo>
                  <a:lnTo>
                    <a:pt x="467" y="602"/>
                  </a:lnTo>
                  <a:lnTo>
                    <a:pt x="888" y="602"/>
                  </a:lnTo>
                  <a:lnTo>
                    <a:pt x="892" y="602"/>
                  </a:lnTo>
                  <a:lnTo>
                    <a:pt x="894" y="601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00" y="595"/>
                  </a:lnTo>
                  <a:lnTo>
                    <a:pt x="902" y="593"/>
                  </a:lnTo>
                  <a:lnTo>
                    <a:pt x="902" y="590"/>
                  </a:lnTo>
                  <a:lnTo>
                    <a:pt x="903" y="587"/>
                  </a:lnTo>
                  <a:lnTo>
                    <a:pt x="903" y="15"/>
                  </a:lnTo>
                  <a:lnTo>
                    <a:pt x="902" y="12"/>
                  </a:lnTo>
                  <a:lnTo>
                    <a:pt x="902" y="8"/>
                  </a:lnTo>
                  <a:lnTo>
                    <a:pt x="900" y="6"/>
                  </a:lnTo>
                  <a:lnTo>
                    <a:pt x="899" y="4"/>
                  </a:lnTo>
                  <a:lnTo>
                    <a:pt x="897" y="2"/>
                  </a:lnTo>
                  <a:lnTo>
                    <a:pt x="894" y="1"/>
                  </a:lnTo>
                  <a:lnTo>
                    <a:pt x="892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566">
              <a:extLst>
                <a:ext uri="{FF2B5EF4-FFF2-40B4-BE49-F238E27FC236}">
                  <a16:creationId xmlns:a16="http://schemas.microsoft.com/office/drawing/2014/main" xmlns="" id="{B7B50F87-A3AA-4FB6-9692-24BF5512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843463"/>
              <a:ext cx="200025" cy="73025"/>
            </a:xfrm>
            <a:custGeom>
              <a:avLst/>
              <a:gdLst>
                <a:gd name="T0" fmla="*/ 151 w 632"/>
                <a:gd name="T1" fmla="*/ 151 h 226"/>
                <a:gd name="T2" fmla="*/ 157 w 632"/>
                <a:gd name="T3" fmla="*/ 149 h 226"/>
                <a:gd name="T4" fmla="*/ 161 w 632"/>
                <a:gd name="T5" fmla="*/ 146 h 226"/>
                <a:gd name="T6" fmla="*/ 288 w 632"/>
                <a:gd name="T7" fmla="*/ 217 h 226"/>
                <a:gd name="T8" fmla="*/ 292 w 632"/>
                <a:gd name="T9" fmla="*/ 223 h 226"/>
                <a:gd name="T10" fmla="*/ 299 w 632"/>
                <a:gd name="T11" fmla="*/ 226 h 226"/>
                <a:gd name="T12" fmla="*/ 302 w 632"/>
                <a:gd name="T13" fmla="*/ 226 h 226"/>
                <a:gd name="T14" fmla="*/ 307 w 632"/>
                <a:gd name="T15" fmla="*/ 225 h 226"/>
                <a:gd name="T16" fmla="*/ 313 w 632"/>
                <a:gd name="T17" fmla="*/ 222 h 226"/>
                <a:gd name="T18" fmla="*/ 471 w 632"/>
                <a:gd name="T19" fmla="*/ 191 h 226"/>
                <a:gd name="T20" fmla="*/ 477 w 632"/>
                <a:gd name="T21" fmla="*/ 195 h 226"/>
                <a:gd name="T22" fmla="*/ 483 w 632"/>
                <a:gd name="T23" fmla="*/ 196 h 226"/>
                <a:gd name="T24" fmla="*/ 488 w 632"/>
                <a:gd name="T25" fmla="*/ 194 h 226"/>
                <a:gd name="T26" fmla="*/ 494 w 632"/>
                <a:gd name="T27" fmla="*/ 191 h 226"/>
                <a:gd name="T28" fmla="*/ 631 w 632"/>
                <a:gd name="T29" fmla="*/ 23 h 226"/>
                <a:gd name="T30" fmla="*/ 632 w 632"/>
                <a:gd name="T31" fmla="*/ 16 h 226"/>
                <a:gd name="T32" fmla="*/ 632 w 632"/>
                <a:gd name="T33" fmla="*/ 11 h 226"/>
                <a:gd name="T34" fmla="*/ 629 w 632"/>
                <a:gd name="T35" fmla="*/ 5 h 226"/>
                <a:gd name="T36" fmla="*/ 625 w 632"/>
                <a:gd name="T37" fmla="*/ 2 h 226"/>
                <a:gd name="T38" fmla="*/ 619 w 632"/>
                <a:gd name="T39" fmla="*/ 0 h 226"/>
                <a:gd name="T40" fmla="*/ 613 w 632"/>
                <a:gd name="T41" fmla="*/ 1 h 226"/>
                <a:gd name="T42" fmla="*/ 607 w 632"/>
                <a:gd name="T43" fmla="*/ 3 h 226"/>
                <a:gd name="T44" fmla="*/ 481 w 632"/>
                <a:gd name="T45" fmla="*/ 159 h 226"/>
                <a:gd name="T46" fmla="*/ 415 w 632"/>
                <a:gd name="T47" fmla="*/ 93 h 226"/>
                <a:gd name="T48" fmla="*/ 409 w 632"/>
                <a:gd name="T49" fmla="*/ 91 h 226"/>
                <a:gd name="T50" fmla="*/ 404 w 632"/>
                <a:gd name="T51" fmla="*/ 91 h 226"/>
                <a:gd name="T52" fmla="*/ 398 w 632"/>
                <a:gd name="T53" fmla="*/ 93 h 226"/>
                <a:gd name="T54" fmla="*/ 307 w 632"/>
                <a:gd name="T55" fmla="*/ 185 h 226"/>
                <a:gd name="T56" fmla="*/ 247 w 632"/>
                <a:gd name="T57" fmla="*/ 39 h 226"/>
                <a:gd name="T58" fmla="*/ 242 w 632"/>
                <a:gd name="T59" fmla="*/ 34 h 226"/>
                <a:gd name="T60" fmla="*/ 234 w 632"/>
                <a:gd name="T61" fmla="*/ 33 h 226"/>
                <a:gd name="T62" fmla="*/ 227 w 632"/>
                <a:gd name="T63" fmla="*/ 35 h 226"/>
                <a:gd name="T64" fmla="*/ 144 w 632"/>
                <a:gd name="T65" fmla="*/ 121 h 226"/>
                <a:gd name="T66" fmla="*/ 12 w 632"/>
                <a:gd name="T67" fmla="*/ 121 h 226"/>
                <a:gd name="T68" fmla="*/ 7 w 632"/>
                <a:gd name="T69" fmla="*/ 123 h 226"/>
                <a:gd name="T70" fmla="*/ 3 w 632"/>
                <a:gd name="T71" fmla="*/ 128 h 226"/>
                <a:gd name="T72" fmla="*/ 0 w 632"/>
                <a:gd name="T73" fmla="*/ 133 h 226"/>
                <a:gd name="T74" fmla="*/ 0 w 632"/>
                <a:gd name="T75" fmla="*/ 138 h 226"/>
                <a:gd name="T76" fmla="*/ 3 w 632"/>
                <a:gd name="T77" fmla="*/ 144 h 226"/>
                <a:gd name="T78" fmla="*/ 7 w 632"/>
                <a:gd name="T79" fmla="*/ 148 h 226"/>
                <a:gd name="T80" fmla="*/ 12 w 632"/>
                <a:gd name="T81" fmla="*/ 150 h 226"/>
                <a:gd name="T82" fmla="*/ 15 w 632"/>
                <a:gd name="T83" fmla="*/ 1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2" h="226">
                  <a:moveTo>
                    <a:pt x="15" y="151"/>
                  </a:moveTo>
                  <a:lnTo>
                    <a:pt x="151" y="151"/>
                  </a:lnTo>
                  <a:lnTo>
                    <a:pt x="154" y="150"/>
                  </a:lnTo>
                  <a:lnTo>
                    <a:pt x="157" y="149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230" y="75"/>
                  </a:lnTo>
                  <a:lnTo>
                    <a:pt x="288" y="217"/>
                  </a:lnTo>
                  <a:lnTo>
                    <a:pt x="289" y="220"/>
                  </a:lnTo>
                  <a:lnTo>
                    <a:pt x="292" y="223"/>
                  </a:lnTo>
                  <a:lnTo>
                    <a:pt x="294" y="224"/>
                  </a:lnTo>
                  <a:lnTo>
                    <a:pt x="299" y="226"/>
                  </a:lnTo>
                  <a:lnTo>
                    <a:pt x="300" y="226"/>
                  </a:lnTo>
                  <a:lnTo>
                    <a:pt x="302" y="226"/>
                  </a:lnTo>
                  <a:lnTo>
                    <a:pt x="304" y="226"/>
                  </a:lnTo>
                  <a:lnTo>
                    <a:pt x="307" y="225"/>
                  </a:lnTo>
                  <a:lnTo>
                    <a:pt x="309" y="223"/>
                  </a:lnTo>
                  <a:lnTo>
                    <a:pt x="313" y="222"/>
                  </a:lnTo>
                  <a:lnTo>
                    <a:pt x="407" y="127"/>
                  </a:lnTo>
                  <a:lnTo>
                    <a:pt x="471" y="191"/>
                  </a:lnTo>
                  <a:lnTo>
                    <a:pt x="473" y="193"/>
                  </a:lnTo>
                  <a:lnTo>
                    <a:pt x="477" y="195"/>
                  </a:lnTo>
                  <a:lnTo>
                    <a:pt x="480" y="196"/>
                  </a:lnTo>
                  <a:lnTo>
                    <a:pt x="483" y="196"/>
                  </a:lnTo>
                  <a:lnTo>
                    <a:pt x="486" y="195"/>
                  </a:lnTo>
                  <a:lnTo>
                    <a:pt x="488" y="194"/>
                  </a:lnTo>
                  <a:lnTo>
                    <a:pt x="492" y="193"/>
                  </a:lnTo>
                  <a:lnTo>
                    <a:pt x="494" y="191"/>
                  </a:lnTo>
                  <a:lnTo>
                    <a:pt x="629" y="25"/>
                  </a:lnTo>
                  <a:lnTo>
                    <a:pt x="631" y="23"/>
                  </a:lnTo>
                  <a:lnTo>
                    <a:pt x="632" y="19"/>
                  </a:lnTo>
                  <a:lnTo>
                    <a:pt x="632" y="16"/>
                  </a:lnTo>
                  <a:lnTo>
                    <a:pt x="632" y="14"/>
                  </a:lnTo>
                  <a:lnTo>
                    <a:pt x="632" y="11"/>
                  </a:lnTo>
                  <a:lnTo>
                    <a:pt x="631" y="9"/>
                  </a:lnTo>
                  <a:lnTo>
                    <a:pt x="629" y="5"/>
                  </a:lnTo>
                  <a:lnTo>
                    <a:pt x="627" y="3"/>
                  </a:lnTo>
                  <a:lnTo>
                    <a:pt x="625" y="2"/>
                  </a:lnTo>
                  <a:lnTo>
                    <a:pt x="621" y="1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3" y="1"/>
                  </a:lnTo>
                  <a:lnTo>
                    <a:pt x="611" y="2"/>
                  </a:lnTo>
                  <a:lnTo>
                    <a:pt x="607" y="3"/>
                  </a:lnTo>
                  <a:lnTo>
                    <a:pt x="605" y="5"/>
                  </a:lnTo>
                  <a:lnTo>
                    <a:pt x="481" y="159"/>
                  </a:lnTo>
                  <a:lnTo>
                    <a:pt x="418" y="95"/>
                  </a:lnTo>
                  <a:lnTo>
                    <a:pt x="415" y="93"/>
                  </a:lnTo>
                  <a:lnTo>
                    <a:pt x="412" y="91"/>
                  </a:lnTo>
                  <a:lnTo>
                    <a:pt x="409" y="91"/>
                  </a:lnTo>
                  <a:lnTo>
                    <a:pt x="407" y="90"/>
                  </a:lnTo>
                  <a:lnTo>
                    <a:pt x="404" y="91"/>
                  </a:lnTo>
                  <a:lnTo>
                    <a:pt x="400" y="91"/>
                  </a:lnTo>
                  <a:lnTo>
                    <a:pt x="398" y="93"/>
                  </a:lnTo>
                  <a:lnTo>
                    <a:pt x="396" y="95"/>
                  </a:lnTo>
                  <a:lnTo>
                    <a:pt x="307" y="185"/>
                  </a:lnTo>
                  <a:lnTo>
                    <a:pt x="249" y="42"/>
                  </a:lnTo>
                  <a:lnTo>
                    <a:pt x="247" y="39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0" y="33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144" y="121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7" y="123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9CD340-DD85-9BA6-8014-F69618E6C439}"/>
              </a:ext>
            </a:extLst>
          </p:cNvPr>
          <p:cNvSpPr/>
          <p:nvPr/>
        </p:nvSpPr>
        <p:spPr>
          <a:xfrm>
            <a:off x="8460607" y="5242739"/>
            <a:ext cx="3349592" cy="710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rgbClr val="FFC000"/>
                </a:solidFill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cs typeface="Segoe UI" panose="020B0502040204020203" pitchFamily="34" charset="0"/>
              </a:rPr>
              <a:t>Старший мастер Козлова Д.Р.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endParaRPr lang="ru-RU" sz="1400" dirty="0">
              <a:solidFill>
                <a:srgbClr val="FFC000"/>
              </a:solidFill>
              <a:cs typeface="Segoe UI" panose="020B0502040204020203" pitchFamily="34" charset="0"/>
            </a:endParaRP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endParaRPr lang="ru-RU" sz="1400" dirty="0">
              <a:solidFill>
                <a:srgbClr val="FFC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xmlns="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5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Трудоустройство</a:t>
            </a:r>
          </a:p>
          <a:p>
            <a:pPr algn="ctr" rtl="0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выпускников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69F7E025-DDEC-4748-AAE9-9FA2A4BF1E49}"/>
              </a:ext>
            </a:extLst>
          </p:cNvPr>
          <p:cNvSpPr/>
          <p:nvPr/>
        </p:nvSpPr>
        <p:spPr>
          <a:xfrm>
            <a:off x="1170909" y="1110238"/>
            <a:ext cx="63245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Трудоустройство на предприятиях города,</a:t>
            </a:r>
          </a:p>
          <a:p>
            <a:pPr rtl="0">
              <a:lnSpc>
                <a:spcPts val="1900"/>
              </a:lnSpc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  % от общего  числа выпускников по профилю обучения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DDB637A-4822-4FE9-8AEA-11DEA7859049}"/>
              </a:ext>
            </a:extLst>
          </p:cNvPr>
          <p:cNvSpPr/>
          <p:nvPr/>
        </p:nvSpPr>
        <p:spPr>
          <a:xfrm>
            <a:off x="10148887" y="2393470"/>
            <a:ext cx="188568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Segoe UI" panose="020B0502040204020203" pitchFamily="34" charset="0"/>
              </a:rPr>
              <a:t>Трудоустроено на предприятиях города Каменск-Уральский, % от общего выпуска</a:t>
            </a:r>
          </a:p>
          <a:p>
            <a:pPr>
              <a:lnSpc>
                <a:spcPts val="1900"/>
              </a:lnSpc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836204188"/>
              </p:ext>
            </p:extLst>
          </p:nvPr>
        </p:nvGraphicFramePr>
        <p:xfrm>
          <a:off x="272978" y="1765186"/>
          <a:ext cx="7584538" cy="429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14039" y="2590959"/>
            <a:ext cx="180304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9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Segoe UI" panose="020B0502040204020203" pitchFamily="34" charset="0"/>
              </a:rPr>
              <a:t>Трудоустроено всего,</a:t>
            </a:r>
          </a:p>
          <a:p>
            <a:pPr lvl="0" algn="r">
              <a:lnSpc>
                <a:spcPts val="19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Segoe UI" panose="020B0502040204020203" pitchFamily="34" charset="0"/>
              </a:rPr>
              <a:t> % от общего выпуска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05409"/>
              </p:ext>
            </p:extLst>
          </p:nvPr>
        </p:nvGraphicFramePr>
        <p:xfrm>
          <a:off x="7933386" y="4209841"/>
          <a:ext cx="90939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DDB637A-4822-4FE9-8AEA-11DEA7859049}"/>
              </a:ext>
            </a:extLst>
          </p:cNvPr>
          <p:cNvSpPr/>
          <p:nvPr/>
        </p:nvSpPr>
        <p:spPr>
          <a:xfrm>
            <a:off x="9115560" y="5396061"/>
            <a:ext cx="188568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dirty="0">
                <a:latin typeface="Century Gothic"/>
                <a:cs typeface="Segoe UI" panose="020B0502040204020203" pitchFamily="34" charset="0"/>
              </a:rPr>
              <a:t>Без учета призванных в Российскую армию</a:t>
            </a:r>
          </a:p>
          <a:p>
            <a:pPr>
              <a:lnSpc>
                <a:spcPts val="1900"/>
              </a:lnSpc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4293C5FE-8B5A-43A8-B602-44F13362891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77519"/>
              </p:ext>
            </p:extLst>
          </p:nvPr>
        </p:nvGraphicFramePr>
        <p:xfrm>
          <a:off x="7505700" y="3946878"/>
          <a:ext cx="4561804" cy="150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xmlns="" val="106476722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110247153"/>
                    </a:ext>
                  </a:extLst>
                </a:gridCol>
                <a:gridCol w="1990054">
                  <a:extLst>
                    <a:ext uri="{9D8B030D-6E8A-4147-A177-3AD203B41FA5}">
                      <a16:colId xmlns:a16="http://schemas.microsoft.com/office/drawing/2014/main" xmlns="" val="1671774837"/>
                    </a:ext>
                  </a:extLst>
                </a:gridCol>
              </a:tblGrid>
              <a:tr h="50006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82,3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672463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95,4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86,6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303603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87,0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82,8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257650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516ABC0-EF46-4159-B4CF-45B14EA929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042838" y="2949351"/>
            <a:ext cx="31123" cy="82330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xmlns="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5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Трудоустройство</a:t>
            </a:r>
          </a:p>
          <a:p>
            <a:pPr algn="ctr" rtl="0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студентов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933386" y="4209841"/>
          <a:ext cx="90939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xmlns="" id="{B1A829C6-89E9-1DCF-ED9A-CB47A02C1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12493"/>
              </p:ext>
            </p:extLst>
          </p:nvPr>
        </p:nvGraphicFramePr>
        <p:xfrm>
          <a:off x="1320801" y="1183651"/>
          <a:ext cx="977286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86">
                  <a:extLst>
                    <a:ext uri="{9D8B030D-6E8A-4147-A177-3AD203B41FA5}">
                      <a16:colId xmlns:a16="http://schemas.microsoft.com/office/drawing/2014/main" xmlns="" val="2373587669"/>
                    </a:ext>
                  </a:extLst>
                </a:gridCol>
                <a:gridCol w="3909145">
                  <a:extLst>
                    <a:ext uri="{9D8B030D-6E8A-4147-A177-3AD203B41FA5}">
                      <a16:colId xmlns:a16="http://schemas.microsoft.com/office/drawing/2014/main" xmlns="" val="1069733335"/>
                    </a:ext>
                  </a:extLst>
                </a:gridCol>
                <a:gridCol w="2443216">
                  <a:extLst>
                    <a:ext uri="{9D8B030D-6E8A-4147-A177-3AD203B41FA5}">
                      <a16:colId xmlns:a16="http://schemas.microsoft.com/office/drawing/2014/main" xmlns="" val="2123199336"/>
                    </a:ext>
                  </a:extLst>
                </a:gridCol>
                <a:gridCol w="2443216">
                  <a:extLst>
                    <a:ext uri="{9D8B030D-6E8A-4147-A177-3AD203B41FA5}">
                      <a16:colId xmlns:a16="http://schemas.microsoft.com/office/drawing/2014/main" xmlns="" val="1741182640"/>
                    </a:ext>
                  </a:extLst>
                </a:gridCol>
              </a:tblGrid>
              <a:tr h="337436">
                <a:tc rowSpan="2"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Предприятие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Трудоустроенных по договору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548947"/>
                  </a:ext>
                </a:extLst>
              </a:tr>
              <a:tr h="342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10.10.2022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01.02.2023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977395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Segoe UI Light (Основной текст)"/>
                          <a:ea typeface="Calibri" panose="020F0502020204030204" pitchFamily="34" charset="0"/>
                          <a:cs typeface="Liberation Serif"/>
                        </a:rPr>
                        <a:t>АО УПКБ «Деталь» </a:t>
                      </a:r>
                      <a:endParaRPr lang="ru-RU" dirty="0">
                        <a:latin typeface="Segoe UI Light (Основной текст)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403287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ФГУП ПО «Октябрь»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216815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АО «КУМЗ»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969668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АО «СинТЗ»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028185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АО «КУЗ ОЦМ»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703907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ОАО «Завод «Исеть»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478144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«ИСО»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799884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«РТЦС»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9916043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«Сфера Технолоджи»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69367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АО ФГУП «УОМЗ»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413256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ТМК «</a:t>
                      </a:r>
                      <a:r>
                        <a:rPr lang="ru-RU" dirty="0" err="1"/>
                        <a:t>Инокс</a:t>
                      </a:r>
                      <a:r>
                        <a:rPr lang="ru-RU" dirty="0"/>
                        <a:t>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8881177"/>
                  </a:ext>
                </a:extLst>
              </a:tr>
              <a:tr h="342122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«Март»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18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3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62A21665-C64F-4BDA-B2DE-442D706057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Ромб 11">
              <a:extLst>
                <a:ext uri="{FF2B5EF4-FFF2-40B4-BE49-F238E27FC236}">
                  <a16:creationId xmlns:a16="http://schemas.microsoft.com/office/drawing/2014/main" xmlns="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xmlns="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rtlCol="0" anchor="ctr">
            <a:spAutoFit/>
          </a:bodyPr>
          <a:lstStyle/>
          <a:p>
            <a:pPr rtl="0"/>
            <a:r>
              <a:rPr lang="ru-RU" sz="7200" b="1" dirty="0">
                <a:solidFill>
                  <a:schemeClr val="bg1"/>
                </a:solidFill>
              </a:rPr>
              <a:t>Спасибо !</a:t>
            </a:r>
            <a:endParaRPr lang="ru-RU" sz="7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6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Радиотехникум</a:t>
            </a:r>
          </a:p>
          <a:p>
            <a:pPr algn="ctr"/>
            <a:r>
              <a:rPr lang="ru-R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г. Каменск-Уральский</a:t>
            </a: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ru-RU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руг: Пустой 22">
            <a:extLst>
              <a:ext uri="{FF2B5EF4-FFF2-40B4-BE49-F238E27FC236}">
                <a16:creationId xmlns:a16="http://schemas.microsoft.com/office/drawing/2014/main" xmlns="" id="{59423939-1DC9-4306-AA5D-6C01113363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799765" y="891520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" name="Круг: Пустой 28">
            <a:extLst>
              <a:ext uri="{FF2B5EF4-FFF2-40B4-BE49-F238E27FC236}">
                <a16:creationId xmlns:a16="http://schemas.microsoft.com/office/drawing/2014/main" xmlns="" id="{8770E695-5D11-488D-931B-4C4259EC2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58001" y="2531098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3648369" y="1165016"/>
            <a:ext cx="3171192" cy="316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Подготовка кадров по укрупненным группам специальностей:</a:t>
            </a:r>
          </a:p>
          <a:p>
            <a:pPr algn="ctr">
              <a:lnSpc>
                <a:spcPts val="1900"/>
              </a:lnSpc>
            </a:pPr>
            <a:endParaRPr lang="ru-RU" sz="1400" dirty="0">
              <a:solidFill>
                <a:srgbClr val="000000">
                  <a:lumMod val="75000"/>
                  <a:lumOff val="25000"/>
                </a:srgbClr>
              </a:solidFill>
              <a:cs typeface="Segoe UI" panose="020B0502040204020203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09.00.00  Информатика и вычислительная техника;</a:t>
            </a:r>
          </a:p>
          <a:p>
            <a:pPr>
              <a:lnSpc>
                <a:spcPts val="1900"/>
              </a:lnSpc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11.00.00  Электроника, радиотехника и системы связи; </a:t>
            </a:r>
          </a:p>
          <a:p>
            <a:pPr>
              <a:lnSpc>
                <a:spcPts val="1900"/>
              </a:lnSpc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13.00.00  Электро- и теплоэнергетика;</a:t>
            </a:r>
          </a:p>
          <a:p>
            <a:pPr>
              <a:lnSpc>
                <a:spcPts val="1900"/>
              </a:lnSpc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15.00.00  Машиностроение; </a:t>
            </a:r>
          </a:p>
          <a:p>
            <a:pPr>
              <a:lnSpc>
                <a:spcPts val="1900"/>
              </a:lnSpc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27.00.00  Управление в технических системах</a:t>
            </a:r>
          </a:p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3F5EDC0-C02E-4790-A681-CA7AB9133338}"/>
              </a:ext>
            </a:extLst>
          </p:cNvPr>
          <p:cNvSpPr/>
          <p:nvPr/>
        </p:nvSpPr>
        <p:spPr>
          <a:xfrm>
            <a:off x="8751804" y="1165016"/>
            <a:ext cx="3013476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Общее количество  обучающихся   784 человек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.</a:t>
            </a:r>
          </a:p>
          <a:p>
            <a:pPr>
              <a:lnSpc>
                <a:spcPts val="1900"/>
              </a:lnSpc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Реализуемые программы:</a:t>
            </a:r>
          </a:p>
          <a:p>
            <a:pPr marL="285750" indent="-285750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3 программы  СПО подготовки квалифицированных рабочих, служащих;</a:t>
            </a:r>
          </a:p>
          <a:p>
            <a:pPr marL="285750" indent="-285750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8 программ  СПО подготовки специалистов среднего звена;</a:t>
            </a:r>
          </a:p>
          <a:p>
            <a:pPr marL="285750" indent="-285750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1 адаптированная программа профессионального обучения</a:t>
            </a:r>
          </a:p>
        </p:txBody>
      </p:sp>
      <p:sp>
        <p:nvSpPr>
          <p:cNvPr id="70" name="Полилиния 1671" descr="Значок галочки. ">
            <a:extLst>
              <a:ext uri="{FF2B5EF4-FFF2-40B4-BE49-F238E27FC236}">
                <a16:creationId xmlns:a16="http://schemas.microsoft.com/office/drawing/2014/main" xmlns="" id="{1A4AFC64-5C16-40F4-BDFA-E62EE3AAEA23}"/>
              </a:ext>
            </a:extLst>
          </p:cNvPr>
          <p:cNvSpPr>
            <a:spLocks noEditPoints="1"/>
          </p:cNvSpPr>
          <p:nvPr/>
        </p:nvSpPr>
        <p:spPr bwMode="auto">
          <a:xfrm>
            <a:off x="7406527" y="1920480"/>
            <a:ext cx="380334" cy="380334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3" name="Группа 72" descr="Значок компьютерных мониторов. ">
            <a:extLst>
              <a:ext uri="{FF2B5EF4-FFF2-40B4-BE49-F238E27FC236}">
                <a16:creationId xmlns:a16="http://schemas.microsoft.com/office/drawing/2014/main" xmlns="" id="{6C60D8E2-BC37-4164-84A8-5B32D836BEC3}"/>
              </a:ext>
            </a:extLst>
          </p:cNvPr>
          <p:cNvGrpSpPr/>
          <p:nvPr/>
        </p:nvGrpSpPr>
        <p:grpSpPr>
          <a:xfrm>
            <a:off x="7520756" y="3596782"/>
            <a:ext cx="382447" cy="382446"/>
            <a:chOff x="879475" y="5100638"/>
            <a:chExt cx="287338" cy="287337"/>
          </a:xfrm>
          <a:solidFill>
            <a:schemeClr val="accent4">
              <a:lumMod val="75000"/>
            </a:schemeClr>
          </a:solidFill>
        </p:grpSpPr>
        <p:sp>
          <p:nvSpPr>
            <p:cNvPr id="74" name="Полилиния 1636">
              <a:extLst>
                <a:ext uri="{FF2B5EF4-FFF2-40B4-BE49-F238E27FC236}">
                  <a16:creationId xmlns:a16="http://schemas.microsoft.com/office/drawing/2014/main" xmlns="" id="{69FF00E7-041A-4CE9-A6E6-F43110659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" y="5233988"/>
              <a:ext cx="38100" cy="9525"/>
            </a:xfrm>
            <a:custGeom>
              <a:avLst/>
              <a:gdLst>
                <a:gd name="T0" fmla="*/ 105 w 121"/>
                <a:gd name="T1" fmla="*/ 0 h 30"/>
                <a:gd name="T2" fmla="*/ 15 w 121"/>
                <a:gd name="T3" fmla="*/ 0 h 30"/>
                <a:gd name="T4" fmla="*/ 13 w 121"/>
                <a:gd name="T5" fmla="*/ 0 h 30"/>
                <a:gd name="T6" fmla="*/ 9 w 121"/>
                <a:gd name="T7" fmla="*/ 1 h 30"/>
                <a:gd name="T8" fmla="*/ 7 w 121"/>
                <a:gd name="T9" fmla="*/ 2 h 30"/>
                <a:gd name="T10" fmla="*/ 5 w 121"/>
                <a:gd name="T11" fmla="*/ 4 h 30"/>
                <a:gd name="T12" fmla="*/ 3 w 121"/>
                <a:gd name="T13" fmla="*/ 6 h 30"/>
                <a:gd name="T14" fmla="*/ 2 w 121"/>
                <a:gd name="T15" fmla="*/ 9 h 30"/>
                <a:gd name="T16" fmla="*/ 0 w 121"/>
                <a:gd name="T17" fmla="*/ 12 h 30"/>
                <a:gd name="T18" fmla="*/ 0 w 121"/>
                <a:gd name="T19" fmla="*/ 14 h 30"/>
                <a:gd name="T20" fmla="*/ 0 w 121"/>
                <a:gd name="T21" fmla="*/ 17 h 30"/>
                <a:gd name="T22" fmla="*/ 2 w 121"/>
                <a:gd name="T23" fmla="*/ 21 h 30"/>
                <a:gd name="T24" fmla="*/ 3 w 121"/>
                <a:gd name="T25" fmla="*/ 23 h 30"/>
                <a:gd name="T26" fmla="*/ 5 w 121"/>
                <a:gd name="T27" fmla="*/ 25 h 30"/>
                <a:gd name="T28" fmla="*/ 7 w 121"/>
                <a:gd name="T29" fmla="*/ 27 h 30"/>
                <a:gd name="T30" fmla="*/ 9 w 121"/>
                <a:gd name="T31" fmla="*/ 29 h 30"/>
                <a:gd name="T32" fmla="*/ 13 w 121"/>
                <a:gd name="T33" fmla="*/ 30 h 30"/>
                <a:gd name="T34" fmla="*/ 15 w 121"/>
                <a:gd name="T35" fmla="*/ 30 h 30"/>
                <a:gd name="T36" fmla="*/ 105 w 121"/>
                <a:gd name="T37" fmla="*/ 30 h 30"/>
                <a:gd name="T38" fmla="*/ 109 w 121"/>
                <a:gd name="T39" fmla="*/ 30 h 30"/>
                <a:gd name="T40" fmla="*/ 111 w 121"/>
                <a:gd name="T41" fmla="*/ 29 h 30"/>
                <a:gd name="T42" fmla="*/ 114 w 121"/>
                <a:gd name="T43" fmla="*/ 27 h 30"/>
                <a:gd name="T44" fmla="*/ 117 w 121"/>
                <a:gd name="T45" fmla="*/ 25 h 30"/>
                <a:gd name="T46" fmla="*/ 118 w 121"/>
                <a:gd name="T47" fmla="*/ 23 h 30"/>
                <a:gd name="T48" fmla="*/ 120 w 121"/>
                <a:gd name="T49" fmla="*/ 21 h 30"/>
                <a:gd name="T50" fmla="*/ 121 w 121"/>
                <a:gd name="T51" fmla="*/ 17 h 30"/>
                <a:gd name="T52" fmla="*/ 121 w 121"/>
                <a:gd name="T53" fmla="*/ 14 h 30"/>
                <a:gd name="T54" fmla="*/ 121 w 121"/>
                <a:gd name="T55" fmla="*/ 12 h 30"/>
                <a:gd name="T56" fmla="*/ 120 w 121"/>
                <a:gd name="T57" fmla="*/ 9 h 30"/>
                <a:gd name="T58" fmla="*/ 118 w 121"/>
                <a:gd name="T59" fmla="*/ 6 h 30"/>
                <a:gd name="T60" fmla="*/ 117 w 121"/>
                <a:gd name="T61" fmla="*/ 4 h 30"/>
                <a:gd name="T62" fmla="*/ 114 w 121"/>
                <a:gd name="T63" fmla="*/ 2 h 30"/>
                <a:gd name="T64" fmla="*/ 111 w 121"/>
                <a:gd name="T65" fmla="*/ 1 h 30"/>
                <a:gd name="T66" fmla="*/ 109 w 121"/>
                <a:gd name="T67" fmla="*/ 0 h 30"/>
                <a:gd name="T68" fmla="*/ 105 w 12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30">
                  <a:moveTo>
                    <a:pt x="10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30"/>
                  </a:lnTo>
                  <a:lnTo>
                    <a:pt x="111" y="29"/>
                  </a:lnTo>
                  <a:lnTo>
                    <a:pt x="114" y="27"/>
                  </a:lnTo>
                  <a:lnTo>
                    <a:pt x="117" y="25"/>
                  </a:lnTo>
                  <a:lnTo>
                    <a:pt x="118" y="23"/>
                  </a:lnTo>
                  <a:lnTo>
                    <a:pt x="120" y="21"/>
                  </a:lnTo>
                  <a:lnTo>
                    <a:pt x="121" y="17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0" y="9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5" name="Полилиния 1637">
              <a:extLst>
                <a:ext uri="{FF2B5EF4-FFF2-40B4-BE49-F238E27FC236}">
                  <a16:creationId xmlns:a16="http://schemas.microsoft.com/office/drawing/2014/main" xmlns="" id="{81654380-670A-482D-81FB-A4FFEA61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00638"/>
              <a:ext cx="153988" cy="85725"/>
            </a:xfrm>
            <a:custGeom>
              <a:avLst/>
              <a:gdLst>
                <a:gd name="T0" fmla="*/ 482 w 482"/>
                <a:gd name="T1" fmla="*/ 60 h 271"/>
                <a:gd name="T2" fmla="*/ 482 w 482"/>
                <a:gd name="T3" fmla="*/ 54 h 271"/>
                <a:gd name="T4" fmla="*/ 481 w 482"/>
                <a:gd name="T5" fmla="*/ 48 h 271"/>
                <a:gd name="T6" fmla="*/ 480 w 482"/>
                <a:gd name="T7" fmla="*/ 42 h 271"/>
                <a:gd name="T8" fmla="*/ 478 w 482"/>
                <a:gd name="T9" fmla="*/ 37 h 271"/>
                <a:gd name="T10" fmla="*/ 475 w 482"/>
                <a:gd name="T11" fmla="*/ 31 h 271"/>
                <a:gd name="T12" fmla="*/ 472 w 482"/>
                <a:gd name="T13" fmla="*/ 27 h 271"/>
                <a:gd name="T14" fmla="*/ 469 w 482"/>
                <a:gd name="T15" fmla="*/ 22 h 271"/>
                <a:gd name="T16" fmla="*/ 464 w 482"/>
                <a:gd name="T17" fmla="*/ 18 h 271"/>
                <a:gd name="T18" fmla="*/ 460 w 482"/>
                <a:gd name="T19" fmla="*/ 13 h 271"/>
                <a:gd name="T20" fmla="*/ 455 w 482"/>
                <a:gd name="T21" fmla="*/ 10 h 271"/>
                <a:gd name="T22" fmla="*/ 451 w 482"/>
                <a:gd name="T23" fmla="*/ 7 h 271"/>
                <a:gd name="T24" fmla="*/ 445 w 482"/>
                <a:gd name="T25" fmla="*/ 5 h 271"/>
                <a:gd name="T26" fmla="*/ 440 w 482"/>
                <a:gd name="T27" fmla="*/ 2 h 271"/>
                <a:gd name="T28" fmla="*/ 434 w 482"/>
                <a:gd name="T29" fmla="*/ 1 h 271"/>
                <a:gd name="T30" fmla="*/ 428 w 482"/>
                <a:gd name="T31" fmla="*/ 0 h 271"/>
                <a:gd name="T32" fmla="*/ 422 w 482"/>
                <a:gd name="T33" fmla="*/ 0 h 271"/>
                <a:gd name="T34" fmla="*/ 59 w 482"/>
                <a:gd name="T35" fmla="*/ 0 h 271"/>
                <a:gd name="T36" fmla="*/ 54 w 482"/>
                <a:gd name="T37" fmla="*/ 0 h 271"/>
                <a:gd name="T38" fmla="*/ 47 w 482"/>
                <a:gd name="T39" fmla="*/ 1 h 271"/>
                <a:gd name="T40" fmla="*/ 42 w 482"/>
                <a:gd name="T41" fmla="*/ 2 h 271"/>
                <a:gd name="T42" fmla="*/ 36 w 482"/>
                <a:gd name="T43" fmla="*/ 5 h 271"/>
                <a:gd name="T44" fmla="*/ 31 w 482"/>
                <a:gd name="T45" fmla="*/ 7 h 271"/>
                <a:gd name="T46" fmla="*/ 26 w 482"/>
                <a:gd name="T47" fmla="*/ 10 h 271"/>
                <a:gd name="T48" fmla="*/ 22 w 482"/>
                <a:gd name="T49" fmla="*/ 13 h 271"/>
                <a:gd name="T50" fmla="*/ 17 w 482"/>
                <a:gd name="T51" fmla="*/ 18 h 271"/>
                <a:gd name="T52" fmla="*/ 13 w 482"/>
                <a:gd name="T53" fmla="*/ 22 h 271"/>
                <a:gd name="T54" fmla="*/ 10 w 482"/>
                <a:gd name="T55" fmla="*/ 27 h 271"/>
                <a:gd name="T56" fmla="*/ 6 w 482"/>
                <a:gd name="T57" fmla="*/ 31 h 271"/>
                <a:gd name="T58" fmla="*/ 4 w 482"/>
                <a:gd name="T59" fmla="*/ 37 h 271"/>
                <a:gd name="T60" fmla="*/ 2 w 482"/>
                <a:gd name="T61" fmla="*/ 42 h 271"/>
                <a:gd name="T62" fmla="*/ 1 w 482"/>
                <a:gd name="T63" fmla="*/ 48 h 271"/>
                <a:gd name="T64" fmla="*/ 0 w 482"/>
                <a:gd name="T65" fmla="*/ 54 h 271"/>
                <a:gd name="T66" fmla="*/ 0 w 482"/>
                <a:gd name="T67" fmla="*/ 60 h 271"/>
                <a:gd name="T68" fmla="*/ 0 w 482"/>
                <a:gd name="T69" fmla="*/ 271 h 271"/>
                <a:gd name="T70" fmla="*/ 482 w 482"/>
                <a:gd name="T71" fmla="*/ 271 h 271"/>
                <a:gd name="T72" fmla="*/ 482 w 482"/>
                <a:gd name="T73" fmla="*/ 6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2" h="271">
                  <a:moveTo>
                    <a:pt x="482" y="60"/>
                  </a:moveTo>
                  <a:lnTo>
                    <a:pt x="482" y="54"/>
                  </a:lnTo>
                  <a:lnTo>
                    <a:pt x="481" y="48"/>
                  </a:lnTo>
                  <a:lnTo>
                    <a:pt x="480" y="42"/>
                  </a:lnTo>
                  <a:lnTo>
                    <a:pt x="478" y="37"/>
                  </a:lnTo>
                  <a:lnTo>
                    <a:pt x="475" y="31"/>
                  </a:lnTo>
                  <a:lnTo>
                    <a:pt x="472" y="27"/>
                  </a:lnTo>
                  <a:lnTo>
                    <a:pt x="469" y="22"/>
                  </a:lnTo>
                  <a:lnTo>
                    <a:pt x="464" y="18"/>
                  </a:lnTo>
                  <a:lnTo>
                    <a:pt x="460" y="13"/>
                  </a:lnTo>
                  <a:lnTo>
                    <a:pt x="455" y="10"/>
                  </a:lnTo>
                  <a:lnTo>
                    <a:pt x="451" y="7"/>
                  </a:lnTo>
                  <a:lnTo>
                    <a:pt x="445" y="5"/>
                  </a:lnTo>
                  <a:lnTo>
                    <a:pt x="440" y="2"/>
                  </a:lnTo>
                  <a:lnTo>
                    <a:pt x="434" y="1"/>
                  </a:lnTo>
                  <a:lnTo>
                    <a:pt x="428" y="0"/>
                  </a:lnTo>
                  <a:lnTo>
                    <a:pt x="422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42" y="2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7" y="18"/>
                  </a:lnTo>
                  <a:lnTo>
                    <a:pt x="13" y="22"/>
                  </a:lnTo>
                  <a:lnTo>
                    <a:pt x="10" y="27"/>
                  </a:lnTo>
                  <a:lnTo>
                    <a:pt x="6" y="31"/>
                  </a:lnTo>
                  <a:lnTo>
                    <a:pt x="4" y="37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271"/>
                  </a:lnTo>
                  <a:lnTo>
                    <a:pt x="482" y="271"/>
                  </a:lnTo>
                  <a:lnTo>
                    <a:pt x="48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6" name="Полилиния 1638">
              <a:extLst>
                <a:ext uri="{FF2B5EF4-FFF2-40B4-BE49-F238E27FC236}">
                  <a16:creationId xmlns:a16="http://schemas.microsoft.com/office/drawing/2014/main" xmlns="" id="{FB01E3B0-9770-4D5C-9138-8D07EBC83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95888"/>
              <a:ext cx="153988" cy="19050"/>
            </a:xfrm>
            <a:custGeom>
              <a:avLst/>
              <a:gdLst>
                <a:gd name="T0" fmla="*/ 361 w 482"/>
                <a:gd name="T1" fmla="*/ 30 h 60"/>
                <a:gd name="T2" fmla="*/ 424 w 482"/>
                <a:gd name="T3" fmla="*/ 30 h 60"/>
                <a:gd name="T4" fmla="*/ 475 w 482"/>
                <a:gd name="T5" fmla="*/ 30 h 60"/>
                <a:gd name="T6" fmla="*/ 478 w 482"/>
                <a:gd name="T7" fmla="*/ 23 h 60"/>
                <a:gd name="T8" fmla="*/ 481 w 482"/>
                <a:gd name="T9" fmla="*/ 17 h 60"/>
                <a:gd name="T10" fmla="*/ 482 w 482"/>
                <a:gd name="T11" fmla="*/ 9 h 60"/>
                <a:gd name="T12" fmla="*/ 482 w 482"/>
                <a:gd name="T13" fmla="*/ 2 h 60"/>
                <a:gd name="T14" fmla="*/ 482 w 482"/>
                <a:gd name="T15" fmla="*/ 0 h 60"/>
                <a:gd name="T16" fmla="*/ 0 w 482"/>
                <a:gd name="T17" fmla="*/ 0 h 60"/>
                <a:gd name="T18" fmla="*/ 0 w 482"/>
                <a:gd name="T19" fmla="*/ 6 h 60"/>
                <a:gd name="T20" fmla="*/ 1 w 482"/>
                <a:gd name="T21" fmla="*/ 11 h 60"/>
                <a:gd name="T22" fmla="*/ 2 w 482"/>
                <a:gd name="T23" fmla="*/ 18 h 60"/>
                <a:gd name="T24" fmla="*/ 4 w 482"/>
                <a:gd name="T25" fmla="*/ 23 h 60"/>
                <a:gd name="T26" fmla="*/ 6 w 482"/>
                <a:gd name="T27" fmla="*/ 28 h 60"/>
                <a:gd name="T28" fmla="*/ 10 w 482"/>
                <a:gd name="T29" fmla="*/ 33 h 60"/>
                <a:gd name="T30" fmla="*/ 13 w 482"/>
                <a:gd name="T31" fmla="*/ 38 h 60"/>
                <a:gd name="T32" fmla="*/ 17 w 482"/>
                <a:gd name="T33" fmla="*/ 42 h 60"/>
                <a:gd name="T34" fmla="*/ 22 w 482"/>
                <a:gd name="T35" fmla="*/ 47 h 60"/>
                <a:gd name="T36" fmla="*/ 26 w 482"/>
                <a:gd name="T37" fmla="*/ 50 h 60"/>
                <a:gd name="T38" fmla="*/ 31 w 482"/>
                <a:gd name="T39" fmla="*/ 53 h 60"/>
                <a:gd name="T40" fmla="*/ 36 w 482"/>
                <a:gd name="T41" fmla="*/ 55 h 60"/>
                <a:gd name="T42" fmla="*/ 42 w 482"/>
                <a:gd name="T43" fmla="*/ 58 h 60"/>
                <a:gd name="T44" fmla="*/ 47 w 482"/>
                <a:gd name="T45" fmla="*/ 59 h 60"/>
                <a:gd name="T46" fmla="*/ 54 w 482"/>
                <a:gd name="T47" fmla="*/ 60 h 60"/>
                <a:gd name="T48" fmla="*/ 59 w 482"/>
                <a:gd name="T49" fmla="*/ 60 h 60"/>
                <a:gd name="T50" fmla="*/ 282 w 482"/>
                <a:gd name="T51" fmla="*/ 60 h 60"/>
                <a:gd name="T52" fmla="*/ 291 w 482"/>
                <a:gd name="T53" fmla="*/ 53 h 60"/>
                <a:gd name="T54" fmla="*/ 299 w 482"/>
                <a:gd name="T55" fmla="*/ 48 h 60"/>
                <a:gd name="T56" fmla="*/ 308 w 482"/>
                <a:gd name="T57" fmla="*/ 42 h 60"/>
                <a:gd name="T58" fmla="*/ 318 w 482"/>
                <a:gd name="T59" fmla="*/ 38 h 60"/>
                <a:gd name="T60" fmla="*/ 328 w 482"/>
                <a:gd name="T61" fmla="*/ 34 h 60"/>
                <a:gd name="T62" fmla="*/ 339 w 482"/>
                <a:gd name="T63" fmla="*/ 32 h 60"/>
                <a:gd name="T64" fmla="*/ 350 w 482"/>
                <a:gd name="T65" fmla="*/ 30 h 60"/>
                <a:gd name="T66" fmla="*/ 361 w 482"/>
                <a:gd name="T6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60">
                  <a:moveTo>
                    <a:pt x="361" y="30"/>
                  </a:moveTo>
                  <a:lnTo>
                    <a:pt x="424" y="30"/>
                  </a:lnTo>
                  <a:lnTo>
                    <a:pt x="475" y="30"/>
                  </a:lnTo>
                  <a:lnTo>
                    <a:pt x="478" y="23"/>
                  </a:lnTo>
                  <a:lnTo>
                    <a:pt x="481" y="17"/>
                  </a:lnTo>
                  <a:lnTo>
                    <a:pt x="482" y="9"/>
                  </a:lnTo>
                  <a:lnTo>
                    <a:pt x="482" y="2"/>
                  </a:lnTo>
                  <a:lnTo>
                    <a:pt x="48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3" y="38"/>
                  </a:lnTo>
                  <a:lnTo>
                    <a:pt x="17" y="42"/>
                  </a:lnTo>
                  <a:lnTo>
                    <a:pt x="22" y="47"/>
                  </a:lnTo>
                  <a:lnTo>
                    <a:pt x="26" y="50"/>
                  </a:lnTo>
                  <a:lnTo>
                    <a:pt x="31" y="53"/>
                  </a:lnTo>
                  <a:lnTo>
                    <a:pt x="36" y="55"/>
                  </a:lnTo>
                  <a:lnTo>
                    <a:pt x="42" y="58"/>
                  </a:lnTo>
                  <a:lnTo>
                    <a:pt x="47" y="59"/>
                  </a:lnTo>
                  <a:lnTo>
                    <a:pt x="54" y="60"/>
                  </a:lnTo>
                  <a:lnTo>
                    <a:pt x="59" y="60"/>
                  </a:lnTo>
                  <a:lnTo>
                    <a:pt x="282" y="60"/>
                  </a:lnTo>
                  <a:lnTo>
                    <a:pt x="291" y="53"/>
                  </a:lnTo>
                  <a:lnTo>
                    <a:pt x="299" y="48"/>
                  </a:lnTo>
                  <a:lnTo>
                    <a:pt x="308" y="42"/>
                  </a:lnTo>
                  <a:lnTo>
                    <a:pt x="318" y="38"/>
                  </a:lnTo>
                  <a:lnTo>
                    <a:pt x="328" y="34"/>
                  </a:lnTo>
                  <a:lnTo>
                    <a:pt x="339" y="32"/>
                  </a:lnTo>
                  <a:lnTo>
                    <a:pt x="350" y="30"/>
                  </a:lnTo>
                  <a:lnTo>
                    <a:pt x="3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7" name="Полилиния 1639">
              <a:extLst>
                <a:ext uri="{FF2B5EF4-FFF2-40B4-BE49-F238E27FC236}">
                  <a16:creationId xmlns:a16="http://schemas.microsoft.com/office/drawing/2014/main" xmlns="" id="{B5E3BED9-C2BD-4A86-AB16-4FB4F8651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" y="5214938"/>
              <a:ext cx="201613" cy="106363"/>
            </a:xfrm>
            <a:custGeom>
              <a:avLst/>
              <a:gdLst>
                <a:gd name="T0" fmla="*/ 543 w 633"/>
                <a:gd name="T1" fmla="*/ 0 h 332"/>
                <a:gd name="T2" fmla="*/ 153 w 633"/>
                <a:gd name="T3" fmla="*/ 0 h 332"/>
                <a:gd name="T4" fmla="*/ 90 w 633"/>
                <a:gd name="T5" fmla="*/ 0 h 332"/>
                <a:gd name="T6" fmla="*/ 82 w 633"/>
                <a:gd name="T7" fmla="*/ 1 h 332"/>
                <a:gd name="T8" fmla="*/ 73 w 633"/>
                <a:gd name="T9" fmla="*/ 2 h 332"/>
                <a:gd name="T10" fmla="*/ 64 w 633"/>
                <a:gd name="T11" fmla="*/ 4 h 332"/>
                <a:gd name="T12" fmla="*/ 55 w 633"/>
                <a:gd name="T13" fmla="*/ 8 h 332"/>
                <a:gd name="T14" fmla="*/ 47 w 633"/>
                <a:gd name="T15" fmla="*/ 11 h 332"/>
                <a:gd name="T16" fmla="*/ 40 w 633"/>
                <a:gd name="T17" fmla="*/ 15 h 332"/>
                <a:gd name="T18" fmla="*/ 33 w 633"/>
                <a:gd name="T19" fmla="*/ 21 h 332"/>
                <a:gd name="T20" fmla="*/ 26 w 633"/>
                <a:gd name="T21" fmla="*/ 26 h 332"/>
                <a:gd name="T22" fmla="*/ 21 w 633"/>
                <a:gd name="T23" fmla="*/ 33 h 332"/>
                <a:gd name="T24" fmla="*/ 15 w 633"/>
                <a:gd name="T25" fmla="*/ 40 h 332"/>
                <a:gd name="T26" fmla="*/ 11 w 633"/>
                <a:gd name="T27" fmla="*/ 47 h 332"/>
                <a:gd name="T28" fmla="*/ 7 w 633"/>
                <a:gd name="T29" fmla="*/ 55 h 332"/>
                <a:gd name="T30" fmla="*/ 4 w 633"/>
                <a:gd name="T31" fmla="*/ 64 h 332"/>
                <a:gd name="T32" fmla="*/ 2 w 633"/>
                <a:gd name="T33" fmla="*/ 72 h 332"/>
                <a:gd name="T34" fmla="*/ 1 w 633"/>
                <a:gd name="T35" fmla="*/ 82 h 332"/>
                <a:gd name="T36" fmla="*/ 0 w 633"/>
                <a:gd name="T37" fmla="*/ 91 h 332"/>
                <a:gd name="T38" fmla="*/ 0 w 633"/>
                <a:gd name="T39" fmla="*/ 332 h 332"/>
                <a:gd name="T40" fmla="*/ 633 w 633"/>
                <a:gd name="T41" fmla="*/ 332 h 332"/>
                <a:gd name="T42" fmla="*/ 633 w 633"/>
                <a:gd name="T43" fmla="*/ 91 h 332"/>
                <a:gd name="T44" fmla="*/ 633 w 633"/>
                <a:gd name="T45" fmla="*/ 82 h 332"/>
                <a:gd name="T46" fmla="*/ 632 w 633"/>
                <a:gd name="T47" fmla="*/ 72 h 332"/>
                <a:gd name="T48" fmla="*/ 630 w 633"/>
                <a:gd name="T49" fmla="*/ 64 h 332"/>
                <a:gd name="T50" fmla="*/ 627 w 633"/>
                <a:gd name="T51" fmla="*/ 55 h 332"/>
                <a:gd name="T52" fmla="*/ 622 w 633"/>
                <a:gd name="T53" fmla="*/ 47 h 332"/>
                <a:gd name="T54" fmla="*/ 618 w 633"/>
                <a:gd name="T55" fmla="*/ 40 h 332"/>
                <a:gd name="T56" fmla="*/ 614 w 633"/>
                <a:gd name="T57" fmla="*/ 33 h 332"/>
                <a:gd name="T58" fmla="*/ 607 w 633"/>
                <a:gd name="T59" fmla="*/ 26 h 332"/>
                <a:gd name="T60" fmla="*/ 600 w 633"/>
                <a:gd name="T61" fmla="*/ 21 h 332"/>
                <a:gd name="T62" fmla="*/ 594 w 633"/>
                <a:gd name="T63" fmla="*/ 15 h 332"/>
                <a:gd name="T64" fmla="*/ 586 w 633"/>
                <a:gd name="T65" fmla="*/ 11 h 332"/>
                <a:gd name="T66" fmla="*/ 578 w 633"/>
                <a:gd name="T67" fmla="*/ 8 h 332"/>
                <a:gd name="T68" fmla="*/ 570 w 633"/>
                <a:gd name="T69" fmla="*/ 4 h 332"/>
                <a:gd name="T70" fmla="*/ 562 w 633"/>
                <a:gd name="T71" fmla="*/ 2 h 332"/>
                <a:gd name="T72" fmla="*/ 553 w 633"/>
                <a:gd name="T73" fmla="*/ 1 h 332"/>
                <a:gd name="T74" fmla="*/ 543 w 633"/>
                <a:gd name="T7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332">
                  <a:moveTo>
                    <a:pt x="543" y="0"/>
                  </a:moveTo>
                  <a:lnTo>
                    <a:pt x="153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332"/>
                  </a:lnTo>
                  <a:lnTo>
                    <a:pt x="633" y="332"/>
                  </a:lnTo>
                  <a:lnTo>
                    <a:pt x="633" y="91"/>
                  </a:lnTo>
                  <a:lnTo>
                    <a:pt x="633" y="82"/>
                  </a:lnTo>
                  <a:lnTo>
                    <a:pt x="632" y="72"/>
                  </a:lnTo>
                  <a:lnTo>
                    <a:pt x="630" y="64"/>
                  </a:lnTo>
                  <a:lnTo>
                    <a:pt x="627" y="55"/>
                  </a:lnTo>
                  <a:lnTo>
                    <a:pt x="622" y="47"/>
                  </a:lnTo>
                  <a:lnTo>
                    <a:pt x="618" y="40"/>
                  </a:lnTo>
                  <a:lnTo>
                    <a:pt x="614" y="33"/>
                  </a:lnTo>
                  <a:lnTo>
                    <a:pt x="607" y="26"/>
                  </a:lnTo>
                  <a:lnTo>
                    <a:pt x="600" y="21"/>
                  </a:lnTo>
                  <a:lnTo>
                    <a:pt x="594" y="15"/>
                  </a:lnTo>
                  <a:lnTo>
                    <a:pt x="586" y="11"/>
                  </a:lnTo>
                  <a:lnTo>
                    <a:pt x="578" y="8"/>
                  </a:lnTo>
                  <a:lnTo>
                    <a:pt x="570" y="4"/>
                  </a:lnTo>
                  <a:lnTo>
                    <a:pt x="562" y="2"/>
                  </a:lnTo>
                  <a:lnTo>
                    <a:pt x="553" y="1"/>
                  </a:lnTo>
                  <a:lnTo>
                    <a:pt x="5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8" name="Полилиния 1640">
              <a:extLst>
                <a:ext uri="{FF2B5EF4-FFF2-40B4-BE49-F238E27FC236}">
                  <a16:creationId xmlns:a16="http://schemas.microsoft.com/office/drawing/2014/main" xmlns="" id="{8A8D0C73-A5C6-464E-846B-C5C294BF2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5330825"/>
              <a:ext cx="201613" cy="57150"/>
            </a:xfrm>
            <a:custGeom>
              <a:avLst/>
              <a:gdLst>
                <a:gd name="T0" fmla="*/ 322 w 633"/>
                <a:gd name="T1" fmla="*/ 23 h 181"/>
                <a:gd name="T2" fmla="*/ 329 w 633"/>
                <a:gd name="T3" fmla="*/ 26 h 181"/>
                <a:gd name="T4" fmla="*/ 336 w 633"/>
                <a:gd name="T5" fmla="*/ 33 h 181"/>
                <a:gd name="T6" fmla="*/ 339 w 633"/>
                <a:gd name="T7" fmla="*/ 41 h 181"/>
                <a:gd name="T8" fmla="*/ 339 w 633"/>
                <a:gd name="T9" fmla="*/ 51 h 181"/>
                <a:gd name="T10" fmla="*/ 336 w 633"/>
                <a:gd name="T11" fmla="*/ 58 h 181"/>
                <a:gd name="T12" fmla="*/ 329 w 633"/>
                <a:gd name="T13" fmla="*/ 64 h 181"/>
                <a:gd name="T14" fmla="*/ 322 w 633"/>
                <a:gd name="T15" fmla="*/ 67 h 181"/>
                <a:gd name="T16" fmla="*/ 313 w 633"/>
                <a:gd name="T17" fmla="*/ 67 h 181"/>
                <a:gd name="T18" fmla="*/ 304 w 633"/>
                <a:gd name="T19" fmla="*/ 64 h 181"/>
                <a:gd name="T20" fmla="*/ 298 w 633"/>
                <a:gd name="T21" fmla="*/ 58 h 181"/>
                <a:gd name="T22" fmla="*/ 295 w 633"/>
                <a:gd name="T23" fmla="*/ 51 h 181"/>
                <a:gd name="T24" fmla="*/ 295 w 633"/>
                <a:gd name="T25" fmla="*/ 41 h 181"/>
                <a:gd name="T26" fmla="*/ 298 w 633"/>
                <a:gd name="T27" fmla="*/ 33 h 181"/>
                <a:gd name="T28" fmla="*/ 304 w 633"/>
                <a:gd name="T29" fmla="*/ 26 h 181"/>
                <a:gd name="T30" fmla="*/ 313 w 633"/>
                <a:gd name="T31" fmla="*/ 23 h 181"/>
                <a:gd name="T32" fmla="*/ 0 w 633"/>
                <a:gd name="T33" fmla="*/ 31 h 181"/>
                <a:gd name="T34" fmla="*/ 2 w 633"/>
                <a:gd name="T35" fmla="*/ 48 h 181"/>
                <a:gd name="T36" fmla="*/ 7 w 633"/>
                <a:gd name="T37" fmla="*/ 66 h 181"/>
                <a:gd name="T38" fmla="*/ 15 w 633"/>
                <a:gd name="T39" fmla="*/ 80 h 181"/>
                <a:gd name="T40" fmla="*/ 26 w 633"/>
                <a:gd name="T41" fmla="*/ 95 h 181"/>
                <a:gd name="T42" fmla="*/ 40 w 633"/>
                <a:gd name="T43" fmla="*/ 106 h 181"/>
                <a:gd name="T44" fmla="*/ 55 w 633"/>
                <a:gd name="T45" fmla="*/ 114 h 181"/>
                <a:gd name="T46" fmla="*/ 73 w 633"/>
                <a:gd name="T47" fmla="*/ 119 h 181"/>
                <a:gd name="T48" fmla="*/ 90 w 633"/>
                <a:gd name="T49" fmla="*/ 121 h 181"/>
                <a:gd name="T50" fmla="*/ 302 w 633"/>
                <a:gd name="T51" fmla="*/ 151 h 181"/>
                <a:gd name="T52" fmla="*/ 163 w 633"/>
                <a:gd name="T53" fmla="*/ 151 h 181"/>
                <a:gd name="T54" fmla="*/ 158 w 633"/>
                <a:gd name="T55" fmla="*/ 153 h 181"/>
                <a:gd name="T56" fmla="*/ 153 w 633"/>
                <a:gd name="T57" fmla="*/ 158 h 181"/>
                <a:gd name="T58" fmla="*/ 151 w 633"/>
                <a:gd name="T59" fmla="*/ 163 h 181"/>
                <a:gd name="T60" fmla="*/ 151 w 633"/>
                <a:gd name="T61" fmla="*/ 169 h 181"/>
                <a:gd name="T62" fmla="*/ 153 w 633"/>
                <a:gd name="T63" fmla="*/ 174 h 181"/>
                <a:gd name="T64" fmla="*/ 158 w 633"/>
                <a:gd name="T65" fmla="*/ 179 h 181"/>
                <a:gd name="T66" fmla="*/ 163 w 633"/>
                <a:gd name="T67" fmla="*/ 181 h 181"/>
                <a:gd name="T68" fmla="*/ 468 w 633"/>
                <a:gd name="T69" fmla="*/ 181 h 181"/>
                <a:gd name="T70" fmla="*/ 474 w 633"/>
                <a:gd name="T71" fmla="*/ 180 h 181"/>
                <a:gd name="T72" fmla="*/ 479 w 633"/>
                <a:gd name="T73" fmla="*/ 177 h 181"/>
                <a:gd name="T74" fmla="*/ 482 w 633"/>
                <a:gd name="T75" fmla="*/ 172 h 181"/>
                <a:gd name="T76" fmla="*/ 483 w 633"/>
                <a:gd name="T77" fmla="*/ 167 h 181"/>
                <a:gd name="T78" fmla="*/ 482 w 633"/>
                <a:gd name="T79" fmla="*/ 160 h 181"/>
                <a:gd name="T80" fmla="*/ 479 w 633"/>
                <a:gd name="T81" fmla="*/ 156 h 181"/>
                <a:gd name="T82" fmla="*/ 474 w 633"/>
                <a:gd name="T83" fmla="*/ 152 h 181"/>
                <a:gd name="T84" fmla="*/ 468 w 633"/>
                <a:gd name="T85" fmla="*/ 151 h 181"/>
                <a:gd name="T86" fmla="*/ 332 w 633"/>
                <a:gd name="T87" fmla="*/ 121 h 181"/>
                <a:gd name="T88" fmla="*/ 553 w 633"/>
                <a:gd name="T89" fmla="*/ 120 h 181"/>
                <a:gd name="T90" fmla="*/ 570 w 633"/>
                <a:gd name="T91" fmla="*/ 117 h 181"/>
                <a:gd name="T92" fmla="*/ 586 w 633"/>
                <a:gd name="T93" fmla="*/ 110 h 181"/>
                <a:gd name="T94" fmla="*/ 600 w 633"/>
                <a:gd name="T95" fmla="*/ 100 h 181"/>
                <a:gd name="T96" fmla="*/ 614 w 633"/>
                <a:gd name="T97" fmla="*/ 88 h 181"/>
                <a:gd name="T98" fmla="*/ 622 w 633"/>
                <a:gd name="T99" fmla="*/ 74 h 181"/>
                <a:gd name="T100" fmla="*/ 630 w 633"/>
                <a:gd name="T101" fmla="*/ 57 h 181"/>
                <a:gd name="T102" fmla="*/ 633 w 633"/>
                <a:gd name="T103" fmla="*/ 39 h 181"/>
                <a:gd name="T104" fmla="*/ 633 w 633"/>
                <a:gd name="T105" fmla="*/ 0 h 181"/>
                <a:gd name="T106" fmla="*/ 0 w 633"/>
                <a:gd name="T10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3" h="181">
                  <a:moveTo>
                    <a:pt x="317" y="23"/>
                  </a:moveTo>
                  <a:lnTo>
                    <a:pt x="322" y="23"/>
                  </a:lnTo>
                  <a:lnTo>
                    <a:pt x="326" y="25"/>
                  </a:lnTo>
                  <a:lnTo>
                    <a:pt x="329" y="26"/>
                  </a:lnTo>
                  <a:lnTo>
                    <a:pt x="333" y="30"/>
                  </a:lnTo>
                  <a:lnTo>
                    <a:pt x="336" y="33"/>
                  </a:lnTo>
                  <a:lnTo>
                    <a:pt x="338" y="36"/>
                  </a:lnTo>
                  <a:lnTo>
                    <a:pt x="339" y="41"/>
                  </a:lnTo>
                  <a:lnTo>
                    <a:pt x="339" y="45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6" y="58"/>
                  </a:lnTo>
                  <a:lnTo>
                    <a:pt x="333" y="62"/>
                  </a:lnTo>
                  <a:lnTo>
                    <a:pt x="329" y="64"/>
                  </a:lnTo>
                  <a:lnTo>
                    <a:pt x="326" y="66"/>
                  </a:lnTo>
                  <a:lnTo>
                    <a:pt x="322" y="67"/>
                  </a:lnTo>
                  <a:lnTo>
                    <a:pt x="317" y="68"/>
                  </a:lnTo>
                  <a:lnTo>
                    <a:pt x="313" y="67"/>
                  </a:lnTo>
                  <a:lnTo>
                    <a:pt x="308" y="66"/>
                  </a:lnTo>
                  <a:lnTo>
                    <a:pt x="304" y="64"/>
                  </a:lnTo>
                  <a:lnTo>
                    <a:pt x="301" y="62"/>
                  </a:lnTo>
                  <a:lnTo>
                    <a:pt x="298" y="58"/>
                  </a:lnTo>
                  <a:lnTo>
                    <a:pt x="296" y="54"/>
                  </a:lnTo>
                  <a:lnTo>
                    <a:pt x="295" y="51"/>
                  </a:lnTo>
                  <a:lnTo>
                    <a:pt x="294" y="45"/>
                  </a:lnTo>
                  <a:lnTo>
                    <a:pt x="295" y="41"/>
                  </a:lnTo>
                  <a:lnTo>
                    <a:pt x="296" y="36"/>
                  </a:lnTo>
                  <a:lnTo>
                    <a:pt x="298" y="33"/>
                  </a:lnTo>
                  <a:lnTo>
                    <a:pt x="301" y="30"/>
                  </a:lnTo>
                  <a:lnTo>
                    <a:pt x="304" y="26"/>
                  </a:lnTo>
                  <a:lnTo>
                    <a:pt x="308" y="25"/>
                  </a:lnTo>
                  <a:lnTo>
                    <a:pt x="313" y="23"/>
                  </a:lnTo>
                  <a:lnTo>
                    <a:pt x="317" y="23"/>
                  </a:lnTo>
                  <a:close/>
                  <a:moveTo>
                    <a:pt x="0" y="31"/>
                  </a:moveTo>
                  <a:lnTo>
                    <a:pt x="1" y="39"/>
                  </a:lnTo>
                  <a:lnTo>
                    <a:pt x="2" y="48"/>
                  </a:lnTo>
                  <a:lnTo>
                    <a:pt x="4" y="57"/>
                  </a:lnTo>
                  <a:lnTo>
                    <a:pt x="7" y="66"/>
                  </a:lnTo>
                  <a:lnTo>
                    <a:pt x="11" y="74"/>
                  </a:lnTo>
                  <a:lnTo>
                    <a:pt x="15" y="80"/>
                  </a:lnTo>
                  <a:lnTo>
                    <a:pt x="21" y="88"/>
                  </a:lnTo>
                  <a:lnTo>
                    <a:pt x="26" y="95"/>
                  </a:lnTo>
                  <a:lnTo>
                    <a:pt x="33" y="100"/>
                  </a:lnTo>
                  <a:lnTo>
                    <a:pt x="40" y="106"/>
                  </a:lnTo>
                  <a:lnTo>
                    <a:pt x="47" y="110"/>
                  </a:lnTo>
                  <a:lnTo>
                    <a:pt x="55" y="114"/>
                  </a:lnTo>
                  <a:lnTo>
                    <a:pt x="64" y="117"/>
                  </a:lnTo>
                  <a:lnTo>
                    <a:pt x="73" y="119"/>
                  </a:lnTo>
                  <a:lnTo>
                    <a:pt x="82" y="120"/>
                  </a:lnTo>
                  <a:lnTo>
                    <a:pt x="90" y="121"/>
                  </a:lnTo>
                  <a:lnTo>
                    <a:pt x="302" y="121"/>
                  </a:lnTo>
                  <a:lnTo>
                    <a:pt x="302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0" y="152"/>
                  </a:lnTo>
                  <a:lnTo>
                    <a:pt x="158" y="153"/>
                  </a:lnTo>
                  <a:lnTo>
                    <a:pt x="156" y="156"/>
                  </a:lnTo>
                  <a:lnTo>
                    <a:pt x="153" y="158"/>
                  </a:lnTo>
                  <a:lnTo>
                    <a:pt x="152" y="160"/>
                  </a:lnTo>
                  <a:lnTo>
                    <a:pt x="151" y="163"/>
                  </a:lnTo>
                  <a:lnTo>
                    <a:pt x="151" y="167"/>
                  </a:lnTo>
                  <a:lnTo>
                    <a:pt x="151" y="169"/>
                  </a:lnTo>
                  <a:lnTo>
                    <a:pt x="152" y="172"/>
                  </a:lnTo>
                  <a:lnTo>
                    <a:pt x="153" y="174"/>
                  </a:lnTo>
                  <a:lnTo>
                    <a:pt x="156" y="177"/>
                  </a:lnTo>
                  <a:lnTo>
                    <a:pt x="158" y="179"/>
                  </a:lnTo>
                  <a:lnTo>
                    <a:pt x="160" y="180"/>
                  </a:lnTo>
                  <a:lnTo>
                    <a:pt x="163" y="181"/>
                  </a:lnTo>
                  <a:lnTo>
                    <a:pt x="166" y="181"/>
                  </a:lnTo>
                  <a:lnTo>
                    <a:pt x="468" y="181"/>
                  </a:lnTo>
                  <a:lnTo>
                    <a:pt x="471" y="181"/>
                  </a:lnTo>
                  <a:lnTo>
                    <a:pt x="474" y="180"/>
                  </a:lnTo>
                  <a:lnTo>
                    <a:pt x="476" y="179"/>
                  </a:lnTo>
                  <a:lnTo>
                    <a:pt x="479" y="177"/>
                  </a:lnTo>
                  <a:lnTo>
                    <a:pt x="481" y="174"/>
                  </a:lnTo>
                  <a:lnTo>
                    <a:pt x="482" y="172"/>
                  </a:lnTo>
                  <a:lnTo>
                    <a:pt x="483" y="169"/>
                  </a:lnTo>
                  <a:lnTo>
                    <a:pt x="483" y="167"/>
                  </a:lnTo>
                  <a:lnTo>
                    <a:pt x="483" y="163"/>
                  </a:lnTo>
                  <a:lnTo>
                    <a:pt x="482" y="160"/>
                  </a:lnTo>
                  <a:lnTo>
                    <a:pt x="481" y="158"/>
                  </a:lnTo>
                  <a:lnTo>
                    <a:pt x="479" y="156"/>
                  </a:lnTo>
                  <a:lnTo>
                    <a:pt x="476" y="153"/>
                  </a:lnTo>
                  <a:lnTo>
                    <a:pt x="474" y="152"/>
                  </a:lnTo>
                  <a:lnTo>
                    <a:pt x="471" y="151"/>
                  </a:lnTo>
                  <a:lnTo>
                    <a:pt x="468" y="151"/>
                  </a:lnTo>
                  <a:lnTo>
                    <a:pt x="332" y="151"/>
                  </a:lnTo>
                  <a:lnTo>
                    <a:pt x="332" y="121"/>
                  </a:lnTo>
                  <a:lnTo>
                    <a:pt x="543" y="121"/>
                  </a:lnTo>
                  <a:lnTo>
                    <a:pt x="553" y="120"/>
                  </a:lnTo>
                  <a:lnTo>
                    <a:pt x="562" y="119"/>
                  </a:lnTo>
                  <a:lnTo>
                    <a:pt x="570" y="117"/>
                  </a:lnTo>
                  <a:lnTo>
                    <a:pt x="578" y="114"/>
                  </a:lnTo>
                  <a:lnTo>
                    <a:pt x="586" y="110"/>
                  </a:lnTo>
                  <a:lnTo>
                    <a:pt x="594" y="106"/>
                  </a:lnTo>
                  <a:lnTo>
                    <a:pt x="600" y="100"/>
                  </a:lnTo>
                  <a:lnTo>
                    <a:pt x="607" y="95"/>
                  </a:lnTo>
                  <a:lnTo>
                    <a:pt x="614" y="88"/>
                  </a:lnTo>
                  <a:lnTo>
                    <a:pt x="618" y="80"/>
                  </a:lnTo>
                  <a:lnTo>
                    <a:pt x="622" y="74"/>
                  </a:lnTo>
                  <a:lnTo>
                    <a:pt x="627" y="66"/>
                  </a:lnTo>
                  <a:lnTo>
                    <a:pt x="630" y="57"/>
                  </a:lnTo>
                  <a:lnTo>
                    <a:pt x="632" y="48"/>
                  </a:lnTo>
                  <a:lnTo>
                    <a:pt x="633" y="39"/>
                  </a:lnTo>
                  <a:lnTo>
                    <a:pt x="633" y="31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8" y="990600"/>
            <a:ext cx="2767507" cy="276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17374" y="1208323"/>
            <a:ext cx="95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</a:t>
            </a:r>
          </a:p>
          <a:p>
            <a:pPr lvl="0"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163052" y="2988484"/>
            <a:ext cx="1059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Объемы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9159" y="146734"/>
            <a:ext cx="202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открыт в 1954 году</a:t>
            </a:r>
          </a:p>
        </p:txBody>
      </p:sp>
      <p:pic>
        <p:nvPicPr>
          <p:cNvPr id="3074" name="Picture 2" descr="C:\Users\user\Downloads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8" y="3845237"/>
            <a:ext cx="2859211" cy="27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364CFD90-D0E1-4BC3-9D8B-7503E2632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xmlns="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2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169758" y="522898"/>
            <a:ext cx="240834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Город Каменск-Уральский  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Свердловская область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39248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 15">
            <a:extLst>
              <a:ext uri="{FF2B5EF4-FFF2-40B4-BE49-F238E27FC236}">
                <a16:creationId xmlns:a16="http://schemas.microsoft.com/office/drawing/2014/main" xmlns="" id="{D6178536-4D8A-4FF2-BBDC-4B3E7E0FC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12249" y="157466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Промышленный  центр </a:t>
            </a:r>
          </a:p>
          <a:p>
            <a:pPr algn="ctr"/>
            <a:r>
              <a:rPr lang="ru-RU" sz="2200" b="1" dirty="0"/>
              <a:t>Среднего Урала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416F1356-9015-4B5C-9C64-3C1D963E5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Прямоугольник: Скругленные углы 18">
            <a:extLst>
              <a:ext uri="{FF2B5EF4-FFF2-40B4-BE49-F238E27FC236}">
                <a16:creationId xmlns:a16="http://schemas.microsoft.com/office/drawing/2014/main" xmlns="" id="{EB7F2E37-0ACF-4E8A-9C1D-EC5B65BA2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79557" y="3382674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Металлургия, машиностроение , металлообработка</a:t>
            </a:r>
          </a:p>
        </p:txBody>
      </p:sp>
      <p:sp>
        <p:nvSpPr>
          <p:cNvPr id="21" name="Прямоугольник: Скругленные углы 20">
            <a:extLst>
              <a:ext uri="{FF2B5EF4-FFF2-40B4-BE49-F238E27FC236}">
                <a16:creationId xmlns:a16="http://schemas.microsoft.com/office/drawing/2014/main" xmlns="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772400" y="5134601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/>
              <a:t> 6 предприятий  оборонно-промышленного комплекса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A49C5F3A-6F0D-4A0F-AE6E-92F342C22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116656" y="5035199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xmlns="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47898" y="1544886"/>
            <a:ext cx="4089176" cy="740997"/>
          </a:xfrm>
          <a:prstGeom prst="roundRect">
            <a:avLst>
              <a:gd name="adj" fmla="val 360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</a:t>
            </a:r>
            <a:r>
              <a:rPr lang="ru-RU" sz="2200" b="1" dirty="0"/>
              <a:t>Основан  в 1682 году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8F812F5-70AF-4FBD-80D9-D59B3C456D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778375" y="1445484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BBC62739-FA35-49F8-8929-743B31F55A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74418" y="3237739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71BB375D-5EE6-4428-9817-2C7DB6B94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055" y="334643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Статус «моногород»</a:t>
            </a:r>
          </a:p>
          <a:p>
            <a:pPr algn="ctr"/>
            <a:r>
              <a:rPr lang="ru-RU" sz="2200" b="1" dirty="0"/>
              <a:t> с 2014 года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B3A511B7-C7F3-4107-9962-1E10D2E0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39020" y="3286407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: Скругленные углы 28">
            <a:extLst>
              <a:ext uri="{FF2B5EF4-FFF2-40B4-BE49-F238E27FC236}">
                <a16:creationId xmlns:a16="http://schemas.microsoft.com/office/drawing/2014/main" xmlns="" id="{D4D7D4B6-62C2-45AB-89A5-3A41DA021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96243" y="51549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Город </a:t>
            </a:r>
          </a:p>
          <a:p>
            <a:pPr algn="ctr"/>
            <a:r>
              <a:rPr lang="ru-RU" sz="2200" b="1" dirty="0"/>
              <a:t>трудовой доблести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3902602-D4BC-4D44-AC14-BB55A86C5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74849" y="5066779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4" name="Полилиния 1676" descr="Значок флажка. ">
            <a:extLst>
              <a:ext uri="{FF2B5EF4-FFF2-40B4-BE49-F238E27FC236}">
                <a16:creationId xmlns:a16="http://schemas.microsoft.com/office/drawing/2014/main" xmlns="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5091316" y="1726270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5" name="Полилиния 4665" descr="Значок графика. ">
            <a:extLst>
              <a:ext uri="{FF2B5EF4-FFF2-40B4-BE49-F238E27FC236}">
                <a16:creationId xmlns:a16="http://schemas.microsoft.com/office/drawing/2014/main" xmlns="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10009945" y="4549060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человека и шестеренки. ">
            <a:extLst>
              <a:ext uri="{FF2B5EF4-FFF2-40B4-BE49-F238E27FC236}">
                <a16:creationId xmlns:a16="http://schemas.microsoft.com/office/drawing/2014/main" xmlns="" id="{ECC5F635-1712-4572-A9EC-F94E2199DDBD}"/>
              </a:ext>
            </a:extLst>
          </p:cNvPr>
          <p:cNvGrpSpPr/>
          <p:nvPr/>
        </p:nvGrpSpPr>
        <p:grpSpPr>
          <a:xfrm>
            <a:off x="4329793" y="3545722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Полилиния 3673">
              <a:extLst>
                <a:ext uri="{FF2B5EF4-FFF2-40B4-BE49-F238E27FC236}">
                  <a16:creationId xmlns:a16="http://schemas.microsoft.com/office/drawing/2014/main" xmlns="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3674">
              <a:extLst>
                <a:ext uri="{FF2B5EF4-FFF2-40B4-BE49-F238E27FC236}">
                  <a16:creationId xmlns:a16="http://schemas.microsoft.com/office/drawing/2014/main" xmlns="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9" name="Группа 38" descr="Значок шестеренок. ">
            <a:extLst>
              <a:ext uri="{FF2B5EF4-FFF2-40B4-BE49-F238E27FC236}">
                <a16:creationId xmlns:a16="http://schemas.microsoft.com/office/drawing/2014/main" xmlns="" id="{5BC0E3F0-447D-4721-AB1F-C8243BA36671}"/>
              </a:ext>
            </a:extLst>
          </p:cNvPr>
          <p:cNvGrpSpPr/>
          <p:nvPr/>
        </p:nvGrpSpPr>
        <p:grpSpPr>
          <a:xfrm>
            <a:off x="7130581" y="1812456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Полилиния 4359">
              <a:extLst>
                <a:ext uri="{FF2B5EF4-FFF2-40B4-BE49-F238E27FC236}">
                  <a16:creationId xmlns:a16="http://schemas.microsoft.com/office/drawing/2014/main" xmlns="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4360">
              <a:extLst>
                <a:ext uri="{FF2B5EF4-FFF2-40B4-BE49-F238E27FC236}">
                  <a16:creationId xmlns:a16="http://schemas.microsoft.com/office/drawing/2014/main" xmlns="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4"/>
          <a:stretch/>
        </p:blipFill>
        <p:spPr bwMode="auto">
          <a:xfrm>
            <a:off x="5248275" y="2654929"/>
            <a:ext cx="1789096" cy="21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3" y="649995"/>
            <a:ext cx="1846071" cy="1260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user\Desktop\sintz-podrosto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9"/>
          <a:stretch/>
        </p:blipFill>
        <p:spPr bwMode="auto">
          <a:xfrm>
            <a:off x="90418" y="5353558"/>
            <a:ext cx="2086112" cy="142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56" y="3346430"/>
            <a:ext cx="703545" cy="70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210">
            <a:off x="7265950" y="5194345"/>
            <a:ext cx="641214" cy="6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5162663"/>
            <a:ext cx="810339" cy="697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965" y="490313"/>
            <a:ext cx="1847010" cy="123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891" y="4064878"/>
            <a:ext cx="1698084" cy="114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24509" y="6190269"/>
            <a:ext cx="1680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595959"/>
                </a:solidFill>
                <a:hlinkClick r:id="rId12" action="ppaction://hlinkfile"/>
              </a:rPr>
              <a:t>Видеоролик</a:t>
            </a:r>
            <a:endParaRPr lang="ru-RU" dirty="0">
              <a:solidFill>
                <a:srgbClr val="595959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562" y="6138362"/>
            <a:ext cx="506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ADC5E9B8-56A8-D4A9-FABB-139A99E3E431}"/>
              </a:ext>
            </a:extLst>
          </p:cNvPr>
          <p:cNvSpPr txBox="1">
            <a:spLocks/>
          </p:cNvSpPr>
          <p:nvPr/>
        </p:nvSpPr>
        <p:spPr>
          <a:xfrm>
            <a:off x="537028" y="638629"/>
            <a:ext cx="11045372" cy="59073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Liberation Serif"/>
                <a:ea typeface="Calibri" panose="020F0502020204030204" pitchFamily="34" charset="0"/>
                <a:cs typeface="Liberation Serif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Заключены долгосрочные договора с предприятиями: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Федеральное государственное унитарное предприятие «Производственное объединение «Октябрь». Срок действия до 31.12.2023.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Акционерное общество «Уральское проектно-конструкторское бюро «Деталь». Срок действия до 31.12.2027.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Акционерное общество «Каменск-Уральский литейный завод» Срок действия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31.12.2024.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Акционерное общество «Каменск-Уральский завод по обработке цветных металлов» Срок действия до 30.06.2027.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Акционерное общество «Синарский трубный завод». Срок действия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30.12.2026.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Общество с ограниченной ответственностью «Инжиниринг строительство обслуживание» до 31.12.2027.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Общество с ограниченной ответственностью «Ремонтно-технический центр Синара» Срок действия до 01.12.2027.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Общество с ограниченной ответственностью «Промышленно-технический центр литейные технологии» Срок действия  до 31.12.2027г.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 Акционерное общество «Производственное объединение «Уральский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оптикомеханический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завод» имени Э. С.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Яламова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Срок действия до 01.09.2027.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6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8</a:t>
            </a:r>
            <a:r>
              <a:rPr lang="ru-RU" dirty="0"/>
              <a:t> 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Направления </a:t>
            </a:r>
          </a:p>
          <a:p>
            <a:pPr algn="ctr"/>
            <a:r>
              <a:rPr lang="ru-RU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работы</a:t>
            </a: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ru-RU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BD06280-71F4-4832-A31C-772537FAE929}"/>
              </a:ext>
            </a:extLst>
          </p:cNvPr>
          <p:cNvSpPr/>
          <p:nvPr/>
        </p:nvSpPr>
        <p:spPr>
          <a:xfrm rot="16200000">
            <a:off x="-303506" y="4210436"/>
            <a:ext cx="2178057" cy="8528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entury Gothic"/>
              </a:rPr>
              <a:t>Работа  с предприятиями</a:t>
            </a:r>
          </a:p>
        </p:txBody>
      </p:sp>
      <p:sp>
        <p:nvSpPr>
          <p:cNvPr id="28" name="Прямоугольник: Скругленные углы 27">
            <a:extLst>
              <a:ext uri="{FF2B5EF4-FFF2-40B4-BE49-F238E27FC236}">
                <a16:creationId xmlns:a16="http://schemas.microsoft.com/office/drawing/2014/main" xmlns="" id="{C917D965-B5BB-41DC-BB5E-C27AF802DD50}"/>
              </a:ext>
            </a:extLst>
          </p:cNvPr>
          <p:cNvSpPr/>
          <p:nvPr/>
        </p:nvSpPr>
        <p:spPr>
          <a:xfrm rot="16200000">
            <a:off x="-254059" y="1591571"/>
            <a:ext cx="2065069" cy="838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entury Gothic"/>
              </a:rPr>
              <a:t>Информация  для всех участников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6173DD7D-A9F5-4D7E-A942-64AE3F48B264}"/>
              </a:ext>
            </a:extLst>
          </p:cNvPr>
          <p:cNvSpPr/>
          <p:nvPr/>
        </p:nvSpPr>
        <p:spPr>
          <a:xfrm>
            <a:off x="7138070" y="978407"/>
            <a:ext cx="416287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ЭКСКУРСИИ НА ПРЕДПРЯТИЯ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2A2A928-93BB-46FE-9683-5A5BAADF87B3}"/>
              </a:ext>
            </a:extLst>
          </p:cNvPr>
          <p:cNvSpPr/>
          <p:nvPr/>
        </p:nvSpPr>
        <p:spPr>
          <a:xfrm>
            <a:off x="1632408" y="855297"/>
            <a:ext cx="416287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СТЕНДЫ ПРЕДПРЯТИЙ</a:t>
            </a:r>
          </a:p>
        </p:txBody>
      </p:sp>
      <p:pic>
        <p:nvPicPr>
          <p:cNvPr id="5122" name="Picture 2" descr="C:\Users\user\Desktop\КОНКУРС МОСКВА\ФОТО\от Дамиры\1669826261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7"/>
          <a:stretch/>
        </p:blipFill>
        <p:spPr bwMode="auto">
          <a:xfrm>
            <a:off x="5302275" y="1224628"/>
            <a:ext cx="3150041" cy="2006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КОНКУРС МОСКВА\ФОТО\от Дамиры\16698262616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16844"/>
          <a:stretch/>
        </p:blipFill>
        <p:spPr bwMode="auto">
          <a:xfrm>
            <a:off x="2247619" y="4926411"/>
            <a:ext cx="3326337" cy="1901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2408" y="3435864"/>
            <a:ext cx="481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ВСТРЕЧИ </a:t>
            </a: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СО СПЕЦИАЛИСТАМИ  </a:t>
            </a:r>
            <a:r>
              <a:rPr lang="ru-RU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ПРЕДПРЯТИЙ</a:t>
            </a:r>
          </a:p>
        </p:txBody>
      </p:sp>
      <p:pic>
        <p:nvPicPr>
          <p:cNvPr id="5127" name="Picture 7" descr="C:\Users\user\Desktop\КОНКУРС МОСКВА\ФОТО\от Дамиры\IMG-20221130-WA00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8"/>
          <a:stretch/>
        </p:blipFill>
        <p:spPr bwMode="auto">
          <a:xfrm>
            <a:off x="1245061" y="3730591"/>
            <a:ext cx="3021545" cy="181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ОНКУРС МОСКВА\ФОТО\от Дамиры\16698262615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19" y="1264916"/>
            <a:ext cx="3142735" cy="2357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72" y="3730591"/>
            <a:ext cx="3033454" cy="2542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r="17864" b="8309"/>
          <a:stretch/>
        </p:blipFill>
        <p:spPr bwMode="auto">
          <a:xfrm>
            <a:off x="5400983" y="3890447"/>
            <a:ext cx="3176536" cy="207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КОНКУРС МОСКВА\ФОТО\166990437379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43343"/>
          <a:stretch/>
        </p:blipFill>
        <p:spPr bwMode="auto">
          <a:xfrm>
            <a:off x="1245061" y="1195135"/>
            <a:ext cx="3493351" cy="103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ОНКУРС МОСКВА\ФОТО\166990437372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9869" r="16851" b="58864"/>
          <a:stretch/>
        </p:blipFill>
        <p:spPr bwMode="auto">
          <a:xfrm>
            <a:off x="1321005" y="2108141"/>
            <a:ext cx="1670731" cy="11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ОНКУРС МОСКВА\ФОТО\166990437370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8601" r="22427" b="56550"/>
          <a:stretch/>
        </p:blipFill>
        <p:spPr bwMode="auto">
          <a:xfrm>
            <a:off x="3100179" y="2108141"/>
            <a:ext cx="1621216" cy="11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6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00703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3F5EDC0-C02E-4790-A681-CA7AB9133338}"/>
              </a:ext>
            </a:extLst>
          </p:cNvPr>
          <p:cNvSpPr/>
          <p:nvPr/>
        </p:nvSpPr>
        <p:spPr>
          <a:xfrm>
            <a:off x="2203963" y="3901579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C310CC8-6624-4352-A642-89EF6FA7DCE6}"/>
              </a:ext>
            </a:extLst>
          </p:cNvPr>
          <p:cNvSpPr/>
          <p:nvPr/>
        </p:nvSpPr>
        <p:spPr>
          <a:xfrm>
            <a:off x="6818477" y="5003205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8262" y="3284365"/>
            <a:ext cx="172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2349782" y="5363517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7835091" y="3284365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Прямоугольник: Скругленные углы 1">
            <a:extLst>
              <a:ext uri="{FF2B5EF4-FFF2-40B4-BE49-F238E27FC236}">
                <a16:creationId xmlns:a16="http://schemas.microsoft.com/office/drawing/2014/main" xmlns="" id="{3C1CAF08-13B9-48BA-A271-8CE5B568A664}"/>
              </a:ext>
            </a:extLst>
          </p:cNvPr>
          <p:cNvSpPr/>
          <p:nvPr/>
        </p:nvSpPr>
        <p:spPr>
          <a:xfrm>
            <a:off x="4279838" y="156102"/>
            <a:ext cx="3825937" cy="974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Активная работа с работодателями на всех этапах подготовки кадров</a:t>
            </a:r>
          </a:p>
          <a:p>
            <a:pPr algn="ctr" rtl="0"/>
            <a:r>
              <a:rPr lang="ru-RU" b="1" dirty="0">
                <a:latin typeface="+mj-lt"/>
              </a:rPr>
              <a:t>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5923" y="156102"/>
            <a:ext cx="33239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04588"/>
              </p:ext>
            </p:extLst>
          </p:nvPr>
        </p:nvGraphicFramePr>
        <p:xfrm>
          <a:off x="518623" y="1756458"/>
          <a:ext cx="7594600" cy="37187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/>
                        <a:t> </a:t>
                      </a:r>
                      <a:endParaRPr lang="ru-RU" sz="1800" dirty="0"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/>
                        <a:t>Наименование</a:t>
                      </a:r>
                      <a:r>
                        <a:rPr lang="ru-RU" sz="1800" baseline="0" dirty="0"/>
                        <a:t> п</a:t>
                      </a:r>
                      <a:r>
                        <a:rPr lang="ru-RU" sz="1800" dirty="0"/>
                        <a:t>рограммы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/>
                        <a:t>Вариативные модули программы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18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1.</a:t>
                      </a:r>
                      <a:endParaRPr lang="ru-RU" sz="1600" b="1" dirty="0"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09.02.05 </a:t>
                      </a:r>
                      <a:r>
                        <a:rPr lang="ru-RU" sz="1600" b="1" dirty="0"/>
                        <a:t>Прикладная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информатика  </a:t>
                      </a:r>
                      <a:r>
                        <a:rPr kumimoji="0" lang="ru-RU" sz="1600" b="1" u="none" strike="noStrike" kern="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(по отраслям)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ПМ.06 Программирование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в машиностроении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46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600" b="1" dirty="0"/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2.</a:t>
                      </a:r>
                      <a:endParaRPr lang="ru-RU" sz="1600" b="1" dirty="0"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kumimoji="0" lang="ru-RU" sz="1600" b="1" u="none" strike="noStrike" kern="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kumimoji="0" lang="ru-RU" sz="1600" b="1" u="none" strike="noStrike" kern="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11.02.01 </a:t>
                      </a:r>
                      <a:r>
                        <a:rPr lang="ru-RU" sz="1600" b="1" dirty="0" err="1"/>
                        <a:t>Радиоаппаратостроение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ПМ.05 Разработка ,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моделирование  и программирование  электронных устройств 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73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3.</a:t>
                      </a:r>
                      <a:endParaRPr lang="ru-RU" sz="1600" b="1" dirty="0"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80000"/>
                        </a:lnSpc>
                      </a:pPr>
                      <a:r>
                        <a:rPr lang="ru-RU" sz="1600" b="1" kern="1200" dirty="0"/>
                        <a:t>15.02.15 Технология металлообрабатывающего производства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ПМ.07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Выполнение работ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по профессии «Оператор станков с программным управлением»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455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600" b="1" dirty="0"/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4. </a:t>
                      </a:r>
                      <a:endParaRPr lang="ru-RU" sz="1600" b="1" dirty="0"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80000"/>
                        </a:lnSpc>
                      </a:pPr>
                      <a:endParaRPr kumimoji="0" lang="ru-RU" sz="1600" b="1" u="none" strike="noStrike" kern="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algn="l" fontAlgn="b">
                        <a:lnSpc>
                          <a:spcPct val="80000"/>
                        </a:lnSpc>
                      </a:pPr>
                      <a:r>
                        <a:rPr kumimoji="0" lang="ru-RU" sz="1600" b="1" u="none" strike="noStrike" kern="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27.02.07 Управление качеством продукции, процессов и услуг </a:t>
                      </a:r>
                      <a:br>
                        <a:rPr kumimoji="0" lang="ru-RU" sz="1600" b="1" u="none" strike="noStrike" kern="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600" b="1" u="none" strike="noStrike" kern="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(по отраслям)</a:t>
                      </a:r>
                      <a:endParaRPr kumimoji="0" lang="ru-RU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ПМ.04 Выполнение работ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по профессиям  «Контролер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/>
                        <a:t>в производстве черных металлов», «Сортировщик-сдатчик металла» </a:t>
                      </a:r>
                      <a:br>
                        <a:rPr lang="ru-RU" sz="1600" b="1" dirty="0"/>
                      </a:br>
                      <a:r>
                        <a:rPr lang="ru-RU" sz="1600" b="1" baseline="0" dirty="0"/>
                        <a:t>(для ПАО «Синарский трубный завод»)</a:t>
                      </a:r>
                      <a:endParaRPr lang="ru-RU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57F5370-BF8E-406B-BEAE-B1224615626A}"/>
              </a:ext>
            </a:extLst>
          </p:cNvPr>
          <p:cNvSpPr/>
          <p:nvPr/>
        </p:nvSpPr>
        <p:spPr>
          <a:xfrm>
            <a:off x="8991567" y="959498"/>
            <a:ext cx="2863851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Участие в развитии материально-технического оснащения  техникума: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:</a:t>
            </a:r>
          </a:p>
          <a:p>
            <a:pPr algn="ctr">
              <a:lnSpc>
                <a:spcPts val="19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 сентября 2022 года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0070C0"/>
                </a:solidFill>
                <a:cs typeface="Segoe UI" panose="020B0502040204020203" pitchFamily="34" charset="0"/>
              </a:rPr>
              <a:t>открыты новые мастерские </a:t>
            </a:r>
            <a:br>
              <a:rPr lang="ru-RU" sz="1600" b="1" dirty="0">
                <a:solidFill>
                  <a:srgbClr val="0070C0"/>
                </a:solidFill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0070C0"/>
                </a:solidFill>
                <a:cs typeface="Segoe UI" panose="020B0502040204020203" pitchFamily="34" charset="0"/>
              </a:rPr>
              <a:t>по компетенциям: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электроника;	 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инженерный дизайн CAD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201" y="1154606"/>
            <a:ext cx="655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cs typeface="Segoe UI" panose="020B0502040204020203" pitchFamily="34" charset="0"/>
              </a:rPr>
              <a:t> Участие в разработке содержания образовательных программ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user\Desktop\КОНКУРС МОСКВА\ФОТО\фото Инженерный дизайн\IMG202210210850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/>
          <a:stretch/>
        </p:blipFill>
        <p:spPr bwMode="auto">
          <a:xfrm>
            <a:off x="7835090" y="3111836"/>
            <a:ext cx="3148827" cy="18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КОНКУРС МОСКВА\ФОТО\ИСАКОВОЙ Т.А. ФОТО\b033b4c4-e1b9-4c21-8e09-6be7c56f004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28" y="4512943"/>
            <a:ext cx="2863914" cy="21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3810" y="57375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Специалисты предприятий </a:t>
            </a:r>
            <a:r>
              <a:rPr lang="ru-RU" dirty="0"/>
              <a:t>–   </a:t>
            </a:r>
            <a:r>
              <a:rPr lang="ru-RU" b="1" dirty="0"/>
              <a:t>председатели государственных экзаменационных и квалификационных комиссий, эксперты демонстрационных экзаменов 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7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6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0263966" y="522898"/>
            <a:ext cx="192803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информирования обучающихся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вакансиях на рынке труда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88226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3F5EDC0-C02E-4790-A681-CA7AB9133338}"/>
              </a:ext>
            </a:extLst>
          </p:cNvPr>
          <p:cNvSpPr/>
          <p:nvPr/>
        </p:nvSpPr>
        <p:spPr>
          <a:xfrm>
            <a:off x="2203963" y="3901579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C310CC8-6624-4352-A642-89EF6FA7DCE6}"/>
              </a:ext>
            </a:extLst>
          </p:cNvPr>
          <p:cNvSpPr/>
          <p:nvPr/>
        </p:nvSpPr>
        <p:spPr>
          <a:xfrm>
            <a:off x="6818477" y="5003205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8262" y="3284365"/>
            <a:ext cx="172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2349782" y="5363517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7835091" y="3284365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076F133-932A-AF53-5EFF-988B84011EF1}"/>
              </a:ext>
            </a:extLst>
          </p:cNvPr>
          <p:cNvSpPr/>
          <p:nvPr/>
        </p:nvSpPr>
        <p:spPr>
          <a:xfrm>
            <a:off x="4190766" y="2811030"/>
            <a:ext cx="5255422" cy="1685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Центр содействия  трудоустройства выпускников  </a:t>
            </a:r>
            <a:r>
              <a:rPr lang="ru-RU" sz="1700" b="1" dirty="0">
                <a:solidFill>
                  <a:srgbClr val="0070C0"/>
                </a:solidFill>
                <a:cs typeface="Segoe UI" panose="020B0502040204020203" pitchFamily="34" charset="0"/>
              </a:rPr>
              <a:t>- </a:t>
            </a:r>
          </a:p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rgbClr val="0070C0"/>
                </a:solidFill>
                <a:cs typeface="Segoe UI" panose="020B0502040204020203" pitchFamily="34" charset="0"/>
              </a:rPr>
              <a:t>с</a:t>
            </a:r>
            <a:r>
              <a:rPr lang="ru-RU" sz="1400" b="1" dirty="0">
                <a:cs typeface="Segoe UI" panose="020B0502040204020203" pitchFamily="34" charset="0"/>
              </a:rPr>
              <a:t>труктурное подразделение техникума,</a:t>
            </a:r>
          </a:p>
          <a:p>
            <a:pPr algn="ctr">
              <a:lnSpc>
                <a:spcPts val="1900"/>
              </a:lnSpc>
            </a:pPr>
            <a:r>
              <a:rPr lang="ru-RU" sz="1400" b="1" dirty="0">
                <a:cs typeface="Segoe UI" panose="020B0502040204020203" pitchFamily="34" charset="0"/>
              </a:rPr>
              <a:t>официальный сайт  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  <a:hlinkClick r:id="rId3"/>
              </a:rPr>
              <a:t>http://kypt.ru/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ts val="1900"/>
              </a:lnSpc>
            </a:pPr>
            <a:r>
              <a:rPr lang="ru-RU" sz="1400" b="1" dirty="0">
                <a:cs typeface="Segoe UI" panose="020B0502040204020203" pitchFamily="34" charset="0"/>
              </a:rPr>
              <a:t>раздел  «Содействие трудоустройству выпускников»   </a:t>
            </a:r>
            <a:r>
              <a:rPr lang="ru-RU" sz="1400" b="1" dirty="0">
                <a:cs typeface="Segoe UI" panose="020B0502040204020203" pitchFamily="34" charset="0"/>
                <a:hlinkClick r:id="rId4"/>
              </a:rPr>
              <a:t>http://kypt.ru/index.php/studentam/trudoustrojstvo-vypusknikov</a:t>
            </a:r>
            <a:r>
              <a:rPr lang="ru-RU" sz="1400" b="1" dirty="0">
                <a:cs typeface="Segoe UI" panose="020B0502040204020203" pitchFamily="34" charset="0"/>
              </a:rPr>
              <a:t>  </a:t>
            </a:r>
          </a:p>
          <a:p>
            <a:pPr algn="ctr">
              <a:lnSpc>
                <a:spcPts val="1900"/>
              </a:lnSpc>
            </a:pPr>
            <a:endParaRPr lang="ru-RU" sz="1400" dirty="0">
              <a:cs typeface="Segoe UI" panose="020B0502040204020203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400" dirty="0"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A189B69D-082B-EFD7-9C3D-5973BC1F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27" y="2633662"/>
            <a:ext cx="15906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97727E9E-84CD-2231-C843-DB4F72994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2" t="35830" r="39275" b="33833"/>
          <a:stretch/>
        </p:blipFill>
        <p:spPr bwMode="auto">
          <a:xfrm>
            <a:off x="2017499" y="3112254"/>
            <a:ext cx="796929" cy="56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6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00703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3F5EDC0-C02E-4790-A681-CA7AB9133338}"/>
              </a:ext>
            </a:extLst>
          </p:cNvPr>
          <p:cNvSpPr/>
          <p:nvPr/>
        </p:nvSpPr>
        <p:spPr>
          <a:xfrm>
            <a:off x="2203963" y="3901579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57F5370-BF8E-406B-BEAE-B1224615626A}"/>
              </a:ext>
            </a:extLst>
          </p:cNvPr>
          <p:cNvSpPr/>
          <p:nvPr/>
        </p:nvSpPr>
        <p:spPr>
          <a:xfrm>
            <a:off x="228600" y="876300"/>
            <a:ext cx="3400077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2022 год  -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студенты 2 курса  прошли профессиональное обучение в рамках  программам подготовки специалистов среднего звена с получением профессии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:</a:t>
            </a:r>
          </a:p>
          <a:p>
            <a:pPr marL="285750" indent="-285750" algn="ctr">
              <a:lnSpc>
                <a:spcPts val="1900"/>
              </a:lnSpc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 монтажник радиоэлектронной аппаратуры и приборов – 28 человек;</a:t>
            </a:r>
          </a:p>
          <a:p>
            <a:pPr marL="285750" indent="-285750" algn="ctr">
              <a:lnSpc>
                <a:spcPts val="1900"/>
              </a:lnSpc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токарь – 29 человек;</a:t>
            </a:r>
          </a:p>
          <a:p>
            <a:pPr marL="285750" indent="-285750" algn="ctr">
              <a:lnSpc>
                <a:spcPts val="1900"/>
              </a:lnSpc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контролер станочных и слесарных работ – 26 человек;</a:t>
            </a:r>
          </a:p>
          <a:p>
            <a:pPr marL="285750" indent="-285750" algn="ctr">
              <a:lnSpc>
                <a:spcPts val="1900"/>
              </a:lnSpc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слесарь-электрик – 28 человек.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C310CC8-6624-4352-A642-89EF6FA7DCE6}"/>
              </a:ext>
            </a:extLst>
          </p:cNvPr>
          <p:cNvSpPr/>
          <p:nvPr/>
        </p:nvSpPr>
        <p:spPr>
          <a:xfrm>
            <a:off x="6818477" y="5003205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8262" y="3284365"/>
            <a:ext cx="172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2349782" y="5363517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7835091" y="3284365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4" name="Прямоугольник: Скругленные углы 1">
            <a:extLst>
              <a:ext uri="{FF2B5EF4-FFF2-40B4-BE49-F238E27FC236}">
                <a16:creationId xmlns:a16="http://schemas.microsoft.com/office/drawing/2014/main" xmlns="" id="{3C1CAF08-13B9-48BA-A271-8CE5B568A664}"/>
              </a:ext>
            </a:extLst>
          </p:cNvPr>
          <p:cNvSpPr/>
          <p:nvPr/>
        </p:nvSpPr>
        <p:spPr>
          <a:xfrm>
            <a:off x="4328129" y="39836"/>
            <a:ext cx="3549770" cy="96612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Фокус внимания</a:t>
            </a:r>
          </a:p>
          <a:p>
            <a:pPr algn="ctr"/>
            <a:r>
              <a:rPr lang="ru-RU" b="1" dirty="0">
                <a:latin typeface="+mj-lt"/>
              </a:rPr>
              <a:t> на потребностях работодателя</a:t>
            </a:r>
          </a:p>
          <a:p>
            <a:pPr algn="ctr" rtl="0"/>
            <a:r>
              <a:rPr lang="ru-RU" b="1" dirty="0">
                <a:latin typeface="+mj-lt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95" y="100703"/>
            <a:ext cx="561524" cy="56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57F5370-BF8E-406B-BEAE-B1224615626A}"/>
              </a:ext>
            </a:extLst>
          </p:cNvPr>
          <p:cNvSpPr/>
          <p:nvPr/>
        </p:nvSpPr>
        <p:spPr>
          <a:xfrm>
            <a:off x="4559300" y="1174721"/>
            <a:ext cx="307340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 2022 год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-  студенты  3–4  курсов  программ подготовки специалистов среднего звена   прошли профессиональное обучение </a:t>
            </a:r>
            <a:b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</a:b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по программам переподготовки по профессиям::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сварщик ручной дуговой сварки плавящимся покрытым электродом – 5 человек;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электромонтер по ремонту и обслуживанию электрооборудования – 26 человек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57F5370-BF8E-406B-BEAE-B1224615626A}"/>
              </a:ext>
            </a:extLst>
          </p:cNvPr>
          <p:cNvSpPr/>
          <p:nvPr/>
        </p:nvSpPr>
        <p:spPr>
          <a:xfrm>
            <a:off x="8750301" y="876300"/>
            <a:ext cx="3056218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2022 год -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студенты   4 -5 курсов  программ подготовки специалистов среднего звена   получили дополнительное профессиональное образование:</a:t>
            </a:r>
          </a:p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 повышение квалификации по компетенциям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Электроника и  Инженерный дизайн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CAD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– 180 человек;</a:t>
            </a:r>
          </a:p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получение новой  квалификации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Прикладная информатика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(в радиоэлектронике) – 9 чел.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57F5370-BF8E-406B-BEAE-B1224615626A}"/>
              </a:ext>
            </a:extLst>
          </p:cNvPr>
          <p:cNvSpPr/>
          <p:nvPr/>
        </p:nvSpPr>
        <p:spPr>
          <a:xfrm>
            <a:off x="8942666" y="4500588"/>
            <a:ext cx="286385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С 2015 года   действует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Студенческое конструкторское бюро  (СКБ).</a:t>
            </a:r>
          </a:p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 2021 год - СКБ техникума участник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городского конкурса   -</a:t>
            </a:r>
          </a:p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звание «</a:t>
            </a:r>
            <a:r>
              <a:rPr lang="ru-RU" sz="1400" b="1" dirty="0">
                <a:solidFill>
                  <a:srgbClr val="0070C0"/>
                </a:solidFill>
                <a:cs typeface="Segoe UI" panose="020B0502040204020203" pitchFamily="34" charset="0"/>
              </a:rPr>
              <a:t>Лидер года 2021» в номинации «Молодежное научное объединение».  </a:t>
            </a:r>
          </a:p>
        </p:txBody>
      </p:sp>
      <p:pic>
        <p:nvPicPr>
          <p:cNvPr id="2051" name="Picture 3" descr="C:\Users\user\Desktop\КОНКУРС МОСКВА\ФОТО\ИСАКОВОЙ Т.А. ФОТО\BrDBQ1Zr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1" y="3507759"/>
            <a:ext cx="2474344" cy="185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ОНКУРС МОСКВА\ФОТО\ИСАКОВОЙ Т.А. ФОТО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57" y="4136584"/>
            <a:ext cx="2060709" cy="154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КОНКУРС МОСКВА\ФОТО\Attachments_tat.isakova2011@yandex.ru_2022-12-01_19-09-33\16699037315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21" y="4867682"/>
            <a:ext cx="2414557" cy="181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ОНКУРС МОСКВА\ФОТО\ИСАКОВОЙ Т.А. ФОТО\xfJzpVxuWJ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82" y="4215825"/>
            <a:ext cx="2397539" cy="179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6 с анализом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00703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3F5EDC0-C02E-4790-A681-CA7AB9133338}"/>
              </a:ext>
            </a:extLst>
          </p:cNvPr>
          <p:cNvSpPr/>
          <p:nvPr/>
        </p:nvSpPr>
        <p:spPr>
          <a:xfrm>
            <a:off x="2203963" y="3901579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C310CC8-6624-4352-A642-89EF6FA7DCE6}"/>
              </a:ext>
            </a:extLst>
          </p:cNvPr>
          <p:cNvSpPr/>
          <p:nvPr/>
        </p:nvSpPr>
        <p:spPr>
          <a:xfrm>
            <a:off x="6818477" y="5003205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8262" y="3284365"/>
            <a:ext cx="172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2349782" y="5363517"/>
            <a:ext cx="2428875" cy="22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13AB221-FD8D-4664-9B4C-AE1B1660ECAA}"/>
              </a:ext>
            </a:extLst>
          </p:cNvPr>
          <p:cNvSpPr/>
          <p:nvPr/>
        </p:nvSpPr>
        <p:spPr>
          <a:xfrm>
            <a:off x="7339201" y="2844801"/>
            <a:ext cx="4624199" cy="2721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Segoe UI Light (Основной текст)"/>
                <a:ea typeface="Calibri" panose="020F0502020204030204" pitchFamily="34" charset="0"/>
                <a:cs typeface="Liberation Serif"/>
              </a:rPr>
              <a:t>ДОП повышения квалификации «Разработка прототипа схемы электрической принципиальной», 16 час. - 70 чел.;</a:t>
            </a:r>
            <a:endParaRPr lang="ru-RU" b="1" dirty="0">
              <a:effectLst/>
              <a:latin typeface="Segoe UI Light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Segoe UI Light (Основной текст)"/>
                <a:ea typeface="Calibri" panose="020F0502020204030204" pitchFamily="34" charset="0"/>
                <a:cs typeface="Liberation Serif"/>
              </a:rPr>
              <a:t>ДОП повышения квалификации</a:t>
            </a:r>
            <a:r>
              <a:rPr lang="ru-RU" b="1" dirty="0">
                <a:effectLst/>
                <a:latin typeface="Segoe UI Light (Основной текст)"/>
                <a:ea typeface="Times New Roman" panose="02020603050405020304" pitchFamily="18" charset="0"/>
                <a:cs typeface="Times New Roman" panose="02020603050405020304" pitchFamily="18" charset="0"/>
              </a:rPr>
              <a:t> «Выполнение сборки и монтажа печатной платы электронного устройства</a:t>
            </a:r>
            <a:r>
              <a:rPr lang="ru-RU" b="1" dirty="0">
                <a:effectLst/>
                <a:latin typeface="Segoe UI Light (Основной текст)"/>
                <a:ea typeface="Calibri" panose="020F0502020204030204" pitchFamily="34" charset="0"/>
                <a:cs typeface="Liberation Serif"/>
              </a:rPr>
              <a:t>», 16 час. - 20 чел.;</a:t>
            </a:r>
            <a:endParaRPr lang="ru-RU" b="1" dirty="0">
              <a:effectLst/>
              <a:latin typeface="Segoe UI Light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Segoe UI Light (Основной текст)"/>
                <a:ea typeface="Calibri" panose="020F0502020204030204" pitchFamily="34" charset="0"/>
                <a:cs typeface="Liberation Serif"/>
              </a:rPr>
              <a:t>ДОП повышения квалификации «Инженерный дизайн CAD», 32 час. - 90 чел.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Segoe UI Light (Основной текст)"/>
              <a:cs typeface="Segoe UI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57F5370-BF8E-406B-BEAE-B1224615626A}"/>
              </a:ext>
            </a:extLst>
          </p:cNvPr>
          <p:cNvSpPr/>
          <p:nvPr/>
        </p:nvSpPr>
        <p:spPr>
          <a:xfrm>
            <a:off x="692831" y="1380379"/>
            <a:ext cx="5036941" cy="2172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Участие в развитии материально-технического оснащения  техникума: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cs typeface="Segoe UI" panose="020B0502040204020203" pitchFamily="34" charset="0"/>
              </a:rPr>
              <a:t>:</a:t>
            </a:r>
          </a:p>
          <a:p>
            <a:pPr algn="ctr">
              <a:lnSpc>
                <a:spcPts val="19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 сентября 2022 года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0070C0"/>
                </a:solidFill>
                <a:cs typeface="Segoe UI" panose="020B0502040204020203" pitchFamily="34" charset="0"/>
              </a:rPr>
              <a:t>открыты новые мастерские </a:t>
            </a:r>
            <a:br>
              <a:rPr lang="ru-RU" sz="1600" b="1" dirty="0">
                <a:solidFill>
                  <a:srgbClr val="0070C0"/>
                </a:solidFill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0070C0"/>
                </a:solidFill>
                <a:cs typeface="Segoe UI" panose="020B0502040204020203" pitchFamily="34" charset="0"/>
              </a:rPr>
              <a:t>по компетенциям: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электроника;	 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инженерный дизайн CAD</a:t>
            </a: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  <a:p>
            <a:pPr marL="285750" indent="-285750" algn="ctr">
              <a:lnSpc>
                <a:spcPts val="1900"/>
              </a:lnSpc>
              <a:buFont typeface="Wingdings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3075" name="Picture 3" descr="C:\Users\user\Desktop\КОНКУРС МОСКВА\ФОТО\фото Инженерный дизайн\IMG202210210850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/>
          <a:stretch/>
        </p:blipFill>
        <p:spPr bwMode="auto">
          <a:xfrm>
            <a:off x="1109106" y="3560638"/>
            <a:ext cx="3148827" cy="18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КОНКУРС МОСКВА\ФОТО\ИСАКОВОЙ Т.А. ФОТО\b033b4c4-e1b9-4c21-8e09-6be7c56f00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48" y="4040934"/>
            <a:ext cx="2863914" cy="21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0D9F3C7-2CD1-E3ED-D802-C269C37F857F}"/>
              </a:ext>
            </a:extLst>
          </p:cNvPr>
          <p:cNvSpPr txBox="1">
            <a:spLocks/>
          </p:cNvSpPr>
          <p:nvPr/>
        </p:nvSpPr>
        <p:spPr>
          <a:xfrm>
            <a:off x="3628571" y="190503"/>
            <a:ext cx="4354286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Дополнительное </a:t>
            </a:r>
          </a:p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профессиональное </a:t>
            </a:r>
          </a:p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20_TF78455520.potx" id="{6194D418-000E-4B18-8B3F-3A59BEE2D1E7}" vid="{6F7872A1-CC0E-4A91-8B87-352845EDF7F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3">
    <a:dk1>
      <a:srgbClr val="000000"/>
    </a:dk1>
    <a:lt1>
      <a:sysClr val="window" lastClr="FFFFFF"/>
    </a:lt1>
    <a:dk2>
      <a:srgbClr val="585858"/>
    </a:dk2>
    <a:lt2>
      <a:srgbClr val="E3E3E3"/>
    </a:lt2>
    <a:accent1>
      <a:srgbClr val="E20613"/>
    </a:accent1>
    <a:accent2>
      <a:srgbClr val="A9C038"/>
    </a:accent2>
    <a:accent3>
      <a:srgbClr val="11AEC7"/>
    </a:accent3>
    <a:accent4>
      <a:srgbClr val="F59F26"/>
    </a:accent4>
    <a:accent5>
      <a:srgbClr val="0062A9"/>
    </a:accent5>
    <a:accent6>
      <a:srgbClr val="EB6047"/>
    </a:accent6>
    <a:hlink>
      <a:srgbClr val="8ED9F6"/>
    </a:hlink>
    <a:folHlink>
      <a:srgbClr val="C00000"/>
    </a:folHlink>
  </a:clrScheme>
  <a:fontScheme name="Modern 01">
    <a:majorFont>
      <a:latin typeface="Century Gothic"/>
      <a:ea typeface=""/>
      <a:cs typeface=""/>
    </a:majorFont>
    <a:minorFont>
      <a:latin typeface="Segoe U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Анализ проекта, от 24Slides</Template>
  <TotalTime>0</TotalTime>
  <Words>719</Words>
  <Application>Microsoft Office PowerPoint</Application>
  <PresentationFormat>Произвольный</PresentationFormat>
  <Paragraphs>229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Практика взаимодействия Каменск-Уральского радиотехнического техникума с работодателем  Текст выступления 03.02.2023. на панельной сессии «Представление системы работы образовательной организации по профориентации и содействию трудоустройству выпускников в рамках трека «Ярмарка вакансий».   </vt:lpstr>
      <vt:lpstr>Слайд 6 с анализом проекта</vt:lpstr>
      <vt:lpstr>Слайд 2 с анализом проекта</vt:lpstr>
      <vt:lpstr>Презентация PowerPoint</vt:lpstr>
      <vt:lpstr>Слайд 8 с анализом проекта</vt:lpstr>
      <vt:lpstr>Слайд 6 с анализом проекта</vt:lpstr>
      <vt:lpstr>Слайд 6 с анализом проекта</vt:lpstr>
      <vt:lpstr>Слайд 6 с анализом проекта</vt:lpstr>
      <vt:lpstr>Слайд 6 с анализом проекта</vt:lpstr>
      <vt:lpstr>Слайд 5 с анализом проекта</vt:lpstr>
      <vt:lpstr>Слайд 5 с анализом проекта</vt:lpstr>
      <vt:lpstr>Спасибо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2022-11-18T16:56:51Z</dcterms:created>
  <dcterms:modified xsi:type="dcterms:W3CDTF">2023-02-08T04:47:08Z</dcterms:modified>
</cp:coreProperties>
</file>